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6" r:id="rId15"/>
    <p:sldId id="271" r:id="rId16"/>
    <p:sldId id="272" r:id="rId17"/>
    <p:sldId id="270" r:id="rId18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libri Light" panose="020F0302020204030204" pitchFamily="34" charset="0"/>
      <p:regular r:id="rId23"/>
      <p:italic r:id="rId24"/>
    </p:embeddedFont>
    <p:embeddedFont>
      <p:font typeface="Graphik LCG" panose="020B0503030202060203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0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76" userDrawn="1">
          <p15:clr>
            <a:srgbClr val="A4A3A4"/>
          </p15:clr>
        </p15:guide>
        <p15:guide id="4" pos="2664" userDrawn="1">
          <p15:clr>
            <a:srgbClr val="A4A3A4"/>
          </p15:clr>
        </p15:guide>
        <p15:guide id="5" pos="5520" userDrawn="1">
          <p15:clr>
            <a:srgbClr val="A4A3A4"/>
          </p15:clr>
        </p15:guide>
        <p15:guide id="6" pos="7104" userDrawn="1">
          <p15:clr>
            <a:srgbClr val="A4A3A4"/>
          </p15:clr>
        </p15:guide>
        <p15:guide id="7" orient="horz" pos="2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8"/>
      </p:cViewPr>
      <p:guideLst>
        <p:guide orient="horz" pos="4104"/>
        <p:guide pos="3840"/>
        <p:guide pos="576"/>
        <p:guide pos="2664"/>
        <p:guide pos="5520"/>
        <p:guide pos="7104"/>
        <p:guide orient="horz" pos="2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B279-BEF8-49F9-9C41-9F77F134B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056D52-382F-49F5-9E49-57F6B520FB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811B50-177B-4FAE-8E44-3EC44DB5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21FB-4D24-4891-BA54-343E64337E4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9CC24-088C-4F76-901B-E312707B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B4A01-AF90-433B-8A18-6A53BFD37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9FDE-49E3-4761-BE15-60F5839ED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0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6A84E-C50C-4C24-B4F1-49BA7C5D9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BE5A3-AD3C-49A3-A199-E56E3436F2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2CF45-8779-46F4-9C75-5D8CA7C96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21FB-4D24-4891-BA54-343E64337E4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83571-A157-4DCD-9BDD-EA1F8D53A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4DD09-5361-4D0D-B284-96363271E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9FDE-49E3-4761-BE15-60F5839ED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5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764793-292C-486D-895E-A9093A645B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B0FDB6-8F59-48DB-A2D4-2E9E6903F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270CD-0056-416D-9440-C9B6D40F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21FB-4D24-4891-BA54-343E64337E4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0419C-57DB-413C-A276-7E6864F47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22268-C6CD-40F2-B2FB-FF41D28D7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9FDE-49E3-4761-BE15-60F5839ED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D0DC-E192-4045-BFB1-E9485D21F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9F118-8BB2-43DA-8122-8ECC400A2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0CC4E-EC90-4301-84FA-871B6F261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21FB-4D24-4891-BA54-343E64337E4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5F0E6-D38A-4D0B-B688-BDD97B9D5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CEC04-B44D-46A4-84FB-AB4154F47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9FDE-49E3-4761-BE15-60F5839ED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6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BA18-8276-4C88-AD18-D964D5888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90421-2002-4764-93D8-734491530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CB063-C5D9-472E-8573-0CB81EB5B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21FB-4D24-4891-BA54-343E64337E4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01A9B3-478B-40BF-BF78-192982E8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62670-A121-4904-8303-C7D5EA11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9FDE-49E3-4761-BE15-60F5839ED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7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2BD63-1CDE-4026-B368-EAD4B9160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FF3C05-8BE6-4CA9-9BE4-EA7FB26982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2D2CD6-1104-41C9-BD52-F61AEEA72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651A5-7226-43B5-9B7E-602C52656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21FB-4D24-4891-BA54-343E64337E4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47058-942E-449A-BAEB-8281DD6C8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4329D9-06EA-45BE-A9F3-9BCD5EBD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9FDE-49E3-4761-BE15-60F5839ED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9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93BCA-C98E-4F1E-9761-4562C8B7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A7668F-7B52-4799-B1C8-991CD1177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EA5C6-2648-4D97-BE02-721030CA8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7F88A-9668-4308-B280-C2FFB810E0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93451A-8103-476A-8146-7C4895F98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1C8DC9-7CFC-43BE-8F4F-C6336BB53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21FB-4D24-4891-BA54-343E64337E4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7AA689-6D34-41F9-A610-F5DCD8089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952D39-9FFD-4557-B65E-F88A9445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9FDE-49E3-4761-BE15-60F5839ED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999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400D5-D068-4B65-9D98-68CAA513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085222-A639-4F52-A376-EB51E87A1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21FB-4D24-4891-BA54-343E64337E4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22BE12-7A17-4405-A85F-5172AAFD1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D46D72-5C3C-4878-B96A-CBDD1A5D9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9FDE-49E3-4761-BE15-60F5839ED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19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8A71EB-4416-40CA-B3B7-F1FA3C4AE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21FB-4D24-4891-BA54-343E64337E4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D16014-1E23-499C-84A5-C53210071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8A8546-6FBB-4671-9C79-084F425AB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9FDE-49E3-4761-BE15-60F5839ED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68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8E0A-E2C9-47D3-ACC1-C53542950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989F4-E215-490A-9A54-84CFB421E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08385F-A04E-4A3A-B11C-7B3C450F8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CDAFB-FC85-4111-8F41-695EE13D1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21FB-4D24-4891-BA54-343E64337E4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5C87D-6277-46D0-B3A9-2F463797F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CE2847-35D1-4F40-95A0-B8089C3F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9FDE-49E3-4761-BE15-60F5839ED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9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D123-CB2C-4CD4-A910-9CD3D7775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17C3A2-9D4B-453C-B974-0F398AEE1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82C1EF-9849-4BC2-9254-08F84EDBC4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D4788-531D-4F55-84B9-5EBFAF5C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21FB-4D24-4891-BA54-343E64337E4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D1897-0299-4ECC-8CAE-0CDDC6DD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F0622-EED1-4DFA-B716-AF19EBA95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69FDE-49E3-4761-BE15-60F5839ED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7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7FFB80-5B7F-41DA-9332-E2B06223D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61041-2F50-42A8-AF86-E861F2CEA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108C5-64D5-42DD-99B1-443991F11B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F21FB-4D24-4891-BA54-343E64337E40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5C0F4-A6E6-49E2-B471-F148248EA0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478FB-8338-481F-B94F-DB6B8398E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9FDE-49E3-4761-BE15-60F5839EDA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1.sv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4D59908-F9C9-4B99-804E-DF83B0BA83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01335"/>
            <a:ext cx="10363200" cy="4166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A9A59C-DB90-4041-B489-1D6A56619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4936" y="3429000"/>
            <a:ext cx="9144000" cy="1262537"/>
          </a:xfrm>
        </p:spPr>
        <p:txBody>
          <a:bodyPr>
            <a:normAutofit/>
          </a:bodyPr>
          <a:lstStyle/>
          <a:p>
            <a:pPr algn="l"/>
            <a:r>
              <a:rPr lang="ru-RU" sz="5400" b="1" i="0" u="none" strike="noStrike" baseline="30000" dirty="0">
                <a:solidFill>
                  <a:srgbClr val="612B8C"/>
                </a:solidFill>
                <a:latin typeface="Graphik LCG" panose="020B0503030202060203" pitchFamily="34" charset="0"/>
              </a:rPr>
              <a:t>КТО-ТО ПОМОГ, КТО-ТО НЕ СМОГ</a:t>
            </a:r>
            <a:endParaRPr lang="en-US" sz="5400" dirty="0">
              <a:solidFill>
                <a:srgbClr val="612B8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E4733-FA63-4BC4-94E5-C01B51A7C1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0483"/>
            <a:ext cx="5305720" cy="893190"/>
          </a:xfrm>
        </p:spPr>
        <p:txBody>
          <a:bodyPr>
            <a:normAutofit fontScale="77500" lnSpcReduction="20000"/>
          </a:bodyPr>
          <a:lstStyle/>
          <a:p>
            <a:pPr mar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effectLst/>
                <a:latin typeface="Graphik LCG" panose="020B0503030202060203" pitchFamily="34" charset="0"/>
                <a:ea typeface="Arial" panose="020B0604020202020204" pitchFamily="34" charset="0"/>
              </a:rPr>
              <a:t>обзор работы проекта по оценке уровня оказания услуг, предоставляемых консультативно-профилактическими центрами в городах Ош, Чолпон-Ата, Каракол и Бишкек</a:t>
            </a:r>
            <a:endParaRPr lang="en-US" sz="1800" dirty="0">
              <a:effectLst/>
              <a:latin typeface="Graphik LCG" panose="020B0503030202060203" pitchFamily="34" charset="0"/>
              <a:ea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F24528-C8BB-4AF4-8420-8F39A0CCD8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774" y="121869"/>
            <a:ext cx="1336793" cy="13987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B74271-7D0A-44F7-A019-254C88D31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259" y="503812"/>
            <a:ext cx="2005681" cy="5774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1083F08-CDC2-4D69-912E-E2EA9DD120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401" y="494485"/>
            <a:ext cx="1978948" cy="786684"/>
          </a:xfrm>
          <a:prstGeom prst="rect">
            <a:avLst/>
          </a:prstGeom>
        </p:spPr>
      </p:pic>
      <p:pic>
        <p:nvPicPr>
          <p:cNvPr id="1026" name="Picture 2" descr="2019-2021 | Robert Carr Fund">
            <a:extLst>
              <a:ext uri="{FF2B5EF4-FFF2-40B4-BE49-F238E27FC236}">
                <a16:creationId xmlns:a16="http://schemas.microsoft.com/office/drawing/2014/main" id="{BDAB56A6-D54A-455C-B4EA-229A01FD94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15" b="23940"/>
          <a:stretch/>
        </p:blipFill>
        <p:spPr bwMode="auto">
          <a:xfrm>
            <a:off x="630324" y="380909"/>
            <a:ext cx="2383410" cy="92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869B894-79AD-461F-BF3C-54A2EBF6A0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82" y="169078"/>
            <a:ext cx="1243160" cy="12431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C259CC-3C7D-4661-A7F7-6B2CF84685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478" y="3971365"/>
            <a:ext cx="4534293" cy="25392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FE58C65-1A47-B43B-75D9-7CE59E107E3B}"/>
              </a:ext>
            </a:extLst>
          </p:cNvPr>
          <p:cNvSpPr txBox="1"/>
          <p:nvPr/>
        </p:nvSpPr>
        <p:spPr>
          <a:xfrm>
            <a:off x="1284936" y="1908313"/>
            <a:ext cx="93830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612B8C"/>
                </a:solidFill>
                <a:latin typeface="Graphik LCG" panose="020B0503030202060203" charset="0"/>
              </a:rPr>
              <a:t>Оценка силами сообществ: насколько шелтеры и кризисные центры готовы соблюдать стандарты работы с ключевыми группами</a:t>
            </a:r>
          </a:p>
        </p:txBody>
      </p:sp>
    </p:spTree>
    <p:extLst>
      <p:ext uri="{BB962C8B-B14F-4D97-AF65-F5344CB8AC3E}">
        <p14:creationId xmlns:p14="http://schemas.microsoft.com/office/powerpoint/2010/main" val="1400997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86B1F0A-C9C3-4D08-9B6D-DD8E7FBECA68}"/>
              </a:ext>
            </a:extLst>
          </p:cNvPr>
          <p:cNvSpPr/>
          <p:nvPr/>
        </p:nvSpPr>
        <p:spPr>
          <a:xfrm>
            <a:off x="341194" y="2320118"/>
            <a:ext cx="11197663" cy="4194981"/>
          </a:xfrm>
          <a:prstGeom prst="roundRect">
            <a:avLst/>
          </a:prstGeom>
          <a:solidFill>
            <a:schemeClr val="bg1"/>
          </a:solidFill>
          <a:ln>
            <a:solidFill>
              <a:srgbClr val="612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0F1B83-75BF-4FBA-903C-ECD15577A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709069"/>
            <a:ext cx="9845524" cy="3322865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DC86AC1-652A-45B1-B57D-0AB3147455C0}"/>
              </a:ext>
            </a:extLst>
          </p:cNvPr>
          <p:cNvSpPr/>
          <p:nvPr/>
        </p:nvSpPr>
        <p:spPr>
          <a:xfrm>
            <a:off x="1471048" y="169078"/>
            <a:ext cx="7555097" cy="1755256"/>
          </a:xfrm>
          <a:prstGeom prst="roundRect">
            <a:avLst/>
          </a:prstGeom>
          <a:solidFill>
            <a:schemeClr val="bg1"/>
          </a:solidFill>
          <a:ln>
            <a:solidFill>
              <a:srgbClr val="612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9B1431B-974C-43DB-B259-317B206E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7913" y="342900"/>
            <a:ext cx="6794768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РЕЗУЛЬТАТЫ </a:t>
            </a:r>
            <a:b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</a:br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ОЦЕНКИ</a:t>
            </a:r>
            <a:endParaRPr lang="en-US" b="1" dirty="0">
              <a:solidFill>
                <a:srgbClr val="612B8C"/>
              </a:solidFill>
              <a:latin typeface="Graphik LCG" panose="020B050303020206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E8FEBF0-7C3B-4743-A30C-21978CA4B2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82" y="169078"/>
            <a:ext cx="1243160" cy="12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15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0544C2-D2B3-4BE6-B97D-23B5551C315F}"/>
              </a:ext>
            </a:extLst>
          </p:cNvPr>
          <p:cNvSpPr/>
          <p:nvPr/>
        </p:nvSpPr>
        <p:spPr>
          <a:xfrm>
            <a:off x="914400" y="2249635"/>
            <a:ext cx="10363200" cy="1126497"/>
          </a:xfrm>
          <a:prstGeom prst="roundRect">
            <a:avLst/>
          </a:prstGeom>
          <a:noFill/>
          <a:ln>
            <a:solidFill>
              <a:srgbClr val="612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4AB178-D568-4EF5-956C-ADF539CFAC74}"/>
              </a:ext>
            </a:extLst>
          </p:cNvPr>
          <p:cNvSpPr txBox="1"/>
          <p:nvPr/>
        </p:nvSpPr>
        <p:spPr>
          <a:xfrm>
            <a:off x="977247" y="2335830"/>
            <a:ext cx="102375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effectLst/>
                <a:latin typeface="Graphik LCG" panose="020B0503030202060203" pitchFamily="34" charset="0"/>
                <a:ea typeface="Arial" panose="020B0604020202020204" pitchFamily="34" charset="0"/>
              </a:rPr>
              <a:t>Учитывая важность отстаивания прав и возможностей женщин, употребляющих наркотики улучшения их доступа к медицинским и социальным услугам, </a:t>
            </a:r>
            <a:r>
              <a:rPr lang="ru-RU" sz="1500" dirty="0">
                <a:effectLst/>
                <a:latin typeface="Graphik LCG" panose="020B0503030202060203" pitchFamily="34" charset="0"/>
                <a:ea typeface="Times New Roman" panose="02020603050405020304" pitchFamily="18" charset="0"/>
              </a:rPr>
              <a:t>следует продолжить реализацию проекта по проведению точечной оценки по методу «Тайный клиент» для того, чтобы отследить его результаты в среднесрочной </a:t>
            </a:r>
            <a:br>
              <a:rPr lang="ru-RU" sz="1500" dirty="0">
                <a:effectLst/>
                <a:latin typeface="Graphik LCG" panose="020B0503030202060203" pitchFamily="34" charset="0"/>
                <a:ea typeface="Times New Roman" panose="02020603050405020304" pitchFamily="18" charset="0"/>
              </a:rPr>
            </a:br>
            <a:r>
              <a:rPr lang="ru-RU" sz="1500" dirty="0">
                <a:effectLst/>
                <a:latin typeface="Graphik LCG" panose="020B0503030202060203" pitchFamily="34" charset="0"/>
                <a:ea typeface="Times New Roman" panose="02020603050405020304" pitchFamily="18" charset="0"/>
              </a:rPr>
              <a:t>и долгосрочной перспективе</a:t>
            </a:r>
            <a:endParaRPr lang="en-US" sz="1500" dirty="0">
              <a:latin typeface="Graphik LCG" panose="020B0503030202060203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7F74C4-F80B-463D-A82E-4745F2EC915D}"/>
              </a:ext>
            </a:extLst>
          </p:cNvPr>
          <p:cNvSpPr/>
          <p:nvPr/>
        </p:nvSpPr>
        <p:spPr>
          <a:xfrm>
            <a:off x="914400" y="3721321"/>
            <a:ext cx="10363200" cy="1126497"/>
          </a:xfrm>
          <a:prstGeom prst="roundRect">
            <a:avLst/>
          </a:prstGeom>
          <a:noFill/>
          <a:ln>
            <a:solidFill>
              <a:srgbClr val="612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62C7E1-584C-4459-AEFE-7574262C4C36}"/>
              </a:ext>
            </a:extLst>
          </p:cNvPr>
          <p:cNvSpPr txBox="1"/>
          <p:nvPr/>
        </p:nvSpPr>
        <p:spPr>
          <a:xfrm>
            <a:off x="977246" y="3742847"/>
            <a:ext cx="10237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effectLst/>
                <a:latin typeface="Graphik LCG" panose="020B0503030202060203" pitchFamily="34" charset="0"/>
                <a:ea typeface="Arial" panose="020B0604020202020204" pitchFamily="34" charset="0"/>
              </a:rPr>
              <a:t>Важно распространять результаты проекта среди лиц, принимающих решения, сотрудников государственных организаций, включая систему здравоохранения, МВД, Министерство юстиции, офис Омбудсмена КР, прокуратуру и суды, а также международные организации, сотрудничающие с государственными структурами;</a:t>
            </a:r>
            <a:endParaRPr lang="en-US" sz="1500" dirty="0">
              <a:latin typeface="Graphik LCG" panose="020B050303020206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A264229-5610-4A07-91A1-C448E8F988AB}"/>
              </a:ext>
            </a:extLst>
          </p:cNvPr>
          <p:cNvSpPr/>
          <p:nvPr/>
        </p:nvSpPr>
        <p:spPr>
          <a:xfrm>
            <a:off x="914400" y="5214533"/>
            <a:ext cx="10363200" cy="1126497"/>
          </a:xfrm>
          <a:prstGeom prst="roundRect">
            <a:avLst/>
          </a:prstGeom>
          <a:noFill/>
          <a:ln>
            <a:solidFill>
              <a:srgbClr val="612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5C06D2-817F-48DE-AB7D-936FD6799F69}"/>
              </a:ext>
            </a:extLst>
          </p:cNvPr>
          <p:cNvSpPr txBox="1"/>
          <p:nvPr/>
        </p:nvSpPr>
        <p:spPr>
          <a:xfrm>
            <a:off x="977246" y="5300728"/>
            <a:ext cx="10237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effectLst/>
                <a:latin typeface="Graphik LCG" panose="020B0503030202060203" pitchFamily="34" charset="0"/>
                <a:ea typeface="Arial" panose="020B0604020202020204" pitchFamily="34" charset="0"/>
              </a:rPr>
              <a:t>Организовать тренинги для сотрудников кризисных центров для развития компетенций по профилактике </a:t>
            </a:r>
            <a:br>
              <a:rPr lang="ru-RU" sz="1500" dirty="0">
                <a:effectLst/>
                <a:latin typeface="Graphik LCG" panose="020B0503030202060203" pitchFamily="34" charset="0"/>
                <a:ea typeface="Arial" panose="020B0604020202020204" pitchFamily="34" charset="0"/>
              </a:rPr>
            </a:br>
            <a:r>
              <a:rPr lang="ru-RU" sz="1500" dirty="0">
                <a:effectLst/>
                <a:latin typeface="Graphik LCG" panose="020B0503030202060203" pitchFamily="34" charset="0"/>
                <a:ea typeface="Arial" panose="020B0604020202020204" pitchFamily="34" charset="0"/>
              </a:rPr>
              <a:t>и распознаванию случаев насилия, для продвижения гендерного равенства, предоставления услуг в соответствии с потребностями жертв насилия и защите их прав, и для предупреждения вторичной виктимизации в том числе при оказании услуг женщинам из ключевых групп населения;</a:t>
            </a:r>
            <a:endParaRPr lang="en-US" sz="1500" dirty="0">
              <a:latin typeface="Graphik LCG" panose="020B0503030202060203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FA3D4A7-FA12-4C2D-B3A8-11C5651A58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t="54811" r="1"/>
          <a:stretch/>
        </p:blipFill>
        <p:spPr>
          <a:xfrm>
            <a:off x="0" y="0"/>
            <a:ext cx="8195036" cy="188292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9994D94-31D5-42E8-8847-E0E32106E8FF}"/>
              </a:ext>
            </a:extLst>
          </p:cNvPr>
          <p:cNvSpPr txBox="1">
            <a:spLocks/>
          </p:cNvSpPr>
          <p:nvPr/>
        </p:nvSpPr>
        <p:spPr>
          <a:xfrm>
            <a:off x="838200" y="1787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ИЗВЛЕЧЁННЫЕ УРОКИ </a:t>
            </a:r>
            <a:b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</a:br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И РЕКОМЕНДАЦИИ</a:t>
            </a:r>
            <a:endParaRPr lang="en-US" b="1" dirty="0">
              <a:solidFill>
                <a:srgbClr val="612B8C"/>
              </a:solidFill>
              <a:latin typeface="Graphik LCG" panose="020B05030302020602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0A6ECCD-1658-4FBB-B260-010DB46E8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" y="2513591"/>
            <a:ext cx="571713" cy="5985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8308105-8119-4E36-9C9E-9E6BBFD15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" y="3985277"/>
            <a:ext cx="571713" cy="5985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3700F40-00D8-4866-B167-2EF0A29C5E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" y="5456963"/>
            <a:ext cx="571713" cy="5985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FC70F49-5649-4EE9-B23B-B13A06CDC1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44477" r="6977" b="53209"/>
          <a:stretch/>
        </p:blipFill>
        <p:spPr>
          <a:xfrm>
            <a:off x="0" y="6681413"/>
            <a:ext cx="12192000" cy="1765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A969874-3649-467E-A813-4015FF0DE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82" y="169078"/>
            <a:ext cx="1243160" cy="12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56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0544C2-D2B3-4BE6-B97D-23B5551C315F}"/>
              </a:ext>
            </a:extLst>
          </p:cNvPr>
          <p:cNvSpPr/>
          <p:nvPr/>
        </p:nvSpPr>
        <p:spPr>
          <a:xfrm>
            <a:off x="914400" y="2238872"/>
            <a:ext cx="10363200" cy="1126497"/>
          </a:xfrm>
          <a:prstGeom prst="roundRect">
            <a:avLst/>
          </a:prstGeom>
          <a:noFill/>
          <a:ln>
            <a:solidFill>
              <a:srgbClr val="612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4AB178-D568-4EF5-956C-ADF539CFAC74}"/>
              </a:ext>
            </a:extLst>
          </p:cNvPr>
          <p:cNvSpPr txBox="1"/>
          <p:nvPr/>
        </p:nvSpPr>
        <p:spPr>
          <a:xfrm>
            <a:off x="977245" y="2270197"/>
            <a:ext cx="10237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effectLst/>
                <a:latin typeface="Graphik LCG" panose="020B0503030202060203" pitchFamily="34" charset="0"/>
                <a:ea typeface="Arial" panose="020B0604020202020204" pitchFamily="34" charset="0"/>
              </a:rPr>
              <a:t>Использовать результаты проекта для дальнейшей работы по воспитанию среди сотрудников государственных и неправительственных организаций, работающих с населением, толерантного отношения к представителям ключевых групп населения, с особым вниманием к женщинам, употребляющим наркотики.</a:t>
            </a:r>
            <a:endParaRPr lang="en-US" sz="1500" dirty="0">
              <a:latin typeface="Graphik LCG" panose="020B0503030202060203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7F74C4-F80B-463D-A82E-4745F2EC915D}"/>
              </a:ext>
            </a:extLst>
          </p:cNvPr>
          <p:cNvSpPr/>
          <p:nvPr/>
        </p:nvSpPr>
        <p:spPr>
          <a:xfrm>
            <a:off x="914400" y="3721321"/>
            <a:ext cx="10363200" cy="1126497"/>
          </a:xfrm>
          <a:prstGeom prst="roundRect">
            <a:avLst/>
          </a:prstGeom>
          <a:noFill/>
          <a:ln>
            <a:solidFill>
              <a:srgbClr val="612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62C7E1-584C-4459-AEFE-7574262C4C36}"/>
              </a:ext>
            </a:extLst>
          </p:cNvPr>
          <p:cNvSpPr txBox="1"/>
          <p:nvPr/>
        </p:nvSpPr>
        <p:spPr>
          <a:xfrm>
            <a:off x="977244" y="3744111"/>
            <a:ext cx="10237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effectLst/>
                <a:latin typeface="Graphik LCG" panose="020B0503030202060203" pitchFamily="34" charset="0"/>
                <a:ea typeface="Arial" panose="020B0604020202020204" pitchFamily="34" charset="0"/>
              </a:rPr>
              <a:t>Важно продолжать работать над внедрением в работу неправительственных и государственных организаций практики планирования безопасности и социальной поддержки, отработки и совершенствования системы перенаправлений, чтобы они были ориентированы на нужды женщин из этих социальных групп.</a:t>
            </a:r>
            <a:endParaRPr lang="en-US" sz="1500" dirty="0">
              <a:latin typeface="Graphik LCG" panose="020B050303020206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A264229-5610-4A07-91A1-C448E8F988AB}"/>
              </a:ext>
            </a:extLst>
          </p:cNvPr>
          <p:cNvSpPr/>
          <p:nvPr/>
        </p:nvSpPr>
        <p:spPr>
          <a:xfrm>
            <a:off x="914400" y="5214533"/>
            <a:ext cx="10363200" cy="1126497"/>
          </a:xfrm>
          <a:prstGeom prst="roundRect">
            <a:avLst/>
          </a:prstGeom>
          <a:noFill/>
          <a:ln>
            <a:solidFill>
              <a:srgbClr val="612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5C06D2-817F-48DE-AB7D-936FD6799F69}"/>
              </a:ext>
            </a:extLst>
          </p:cNvPr>
          <p:cNvSpPr txBox="1"/>
          <p:nvPr/>
        </p:nvSpPr>
        <p:spPr>
          <a:xfrm>
            <a:off x="977246" y="5408449"/>
            <a:ext cx="102375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effectLst/>
                <a:latin typeface="Graphik LCG" panose="020B0503030202060203" pitchFamily="34" charset="0"/>
                <a:ea typeface="Arial" panose="020B0604020202020204" pitchFamily="34" charset="0"/>
              </a:rPr>
              <a:t>Необходимо укреплять связь между организациями, оказывающими помощь женщинам и девочкам, пострадавшим от насилия, и организациями, работающими по программам снижения вреда, а оказание наркологической помощи важно сочетать с оказанием социальных, медицинских и юридических услуг.</a:t>
            </a:r>
            <a:endParaRPr lang="en-US" sz="1500" dirty="0">
              <a:latin typeface="Graphik LCG" panose="020B050303020206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E8B277-7DA8-42E8-BB53-54367E97D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t="54811" r="1"/>
          <a:stretch/>
        </p:blipFill>
        <p:spPr>
          <a:xfrm>
            <a:off x="0" y="0"/>
            <a:ext cx="8195036" cy="188292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81FC2C8-3274-47BB-8BF6-7D905EC705A6}"/>
              </a:ext>
            </a:extLst>
          </p:cNvPr>
          <p:cNvSpPr txBox="1">
            <a:spLocks/>
          </p:cNvSpPr>
          <p:nvPr/>
        </p:nvSpPr>
        <p:spPr>
          <a:xfrm>
            <a:off x="838200" y="1787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ИЗВЛЕЧЁННЫЕ УРОКИ </a:t>
            </a:r>
            <a:b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</a:br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И РЕКОМЕНДАЦИИ</a:t>
            </a:r>
            <a:endParaRPr lang="en-US" b="1" dirty="0">
              <a:solidFill>
                <a:srgbClr val="612B8C"/>
              </a:solidFill>
              <a:latin typeface="Graphik LCG" panose="020B050303020206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23624A1-D569-4AE5-8730-2393FE827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" y="2513591"/>
            <a:ext cx="571713" cy="5985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7986CA-B46D-478D-8AEF-E8116EE928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" y="3985277"/>
            <a:ext cx="571713" cy="5985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D4936B-BDC5-421B-880A-D750085BDC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" y="5456963"/>
            <a:ext cx="571713" cy="5985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2129665-47B0-499C-AA45-99FCC32FFC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44477" r="6977" b="53209"/>
          <a:stretch/>
        </p:blipFill>
        <p:spPr>
          <a:xfrm>
            <a:off x="0" y="6681413"/>
            <a:ext cx="12192000" cy="1765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971FB52-96B0-41A9-8324-9DF2DD6A43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82" y="169078"/>
            <a:ext cx="1243160" cy="12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01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76C2E1-09AE-422C-AF84-CEE4385D7E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t="54811" r="1"/>
          <a:stretch/>
        </p:blipFill>
        <p:spPr>
          <a:xfrm>
            <a:off x="0" y="0"/>
            <a:ext cx="8195036" cy="18829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EAD694-4C0A-43C6-A884-A020BC7CF2F5}"/>
              </a:ext>
            </a:extLst>
          </p:cNvPr>
          <p:cNvSpPr txBox="1">
            <a:spLocks/>
          </p:cNvSpPr>
          <p:nvPr/>
        </p:nvSpPr>
        <p:spPr>
          <a:xfrm>
            <a:off x="838200" y="1787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ИЗВЛЕЧЁННЫЕ УРОКИ </a:t>
            </a:r>
            <a:b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</a:br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И РЕКОМЕНДАЦИИ</a:t>
            </a:r>
            <a:endParaRPr lang="en-US" b="1" dirty="0">
              <a:solidFill>
                <a:srgbClr val="612B8C"/>
              </a:solidFill>
              <a:latin typeface="Graphik LCG" panose="020B050303020206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0544C2-D2B3-4BE6-B97D-23B5551C315F}"/>
              </a:ext>
            </a:extLst>
          </p:cNvPr>
          <p:cNvSpPr/>
          <p:nvPr/>
        </p:nvSpPr>
        <p:spPr>
          <a:xfrm>
            <a:off x="914400" y="2249635"/>
            <a:ext cx="10363200" cy="1126497"/>
          </a:xfrm>
          <a:prstGeom prst="roundRect">
            <a:avLst/>
          </a:prstGeom>
          <a:noFill/>
          <a:ln>
            <a:solidFill>
              <a:srgbClr val="612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4AB178-D568-4EF5-956C-ADF539CFAC74}"/>
              </a:ext>
            </a:extLst>
          </p:cNvPr>
          <p:cNvSpPr txBox="1"/>
          <p:nvPr/>
        </p:nvSpPr>
        <p:spPr>
          <a:xfrm>
            <a:off x="977246" y="2335830"/>
            <a:ext cx="10237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effectLst/>
                <a:latin typeface="Graphik LCG" panose="020B0503030202060203" pitchFamily="34" charset="0"/>
                <a:ea typeface="Arial" panose="020B0604020202020204" pitchFamily="34" charset="0"/>
              </a:rPr>
              <a:t>Необходимо внести индикаторы по оказанию гендерно-ориентированных услуг снижения вреда, интегрированных с наркологическими услугами и услугами по укреплению репродуктивного здоровья, в Государственную Программу по ВИЧ</a:t>
            </a:r>
            <a:r>
              <a:rPr lang="en-US" sz="1500" dirty="0">
                <a:effectLst/>
                <a:latin typeface="Graphik LCG" panose="020B0503030202060203" pitchFamily="34" charset="0"/>
                <a:ea typeface="Arial" panose="020B0604020202020204" pitchFamily="34" charset="0"/>
              </a:rPr>
              <a:t> </a:t>
            </a:r>
            <a:r>
              <a:rPr lang="ru-RU" sz="1500" dirty="0">
                <a:effectLst/>
                <a:latin typeface="Graphik LCG" panose="020B0503030202060203" pitchFamily="34" charset="0"/>
                <a:ea typeface="Arial" panose="020B0604020202020204" pitchFamily="34" charset="0"/>
              </a:rPr>
              <a:t>и ВГ, в которой должна быть отражена чёткая концепция гендерно-ориентированной работы с людьми, употребляющими наркотики;</a:t>
            </a:r>
            <a:endParaRPr lang="en-US" sz="1500" dirty="0">
              <a:latin typeface="Graphik LCG" panose="020B0503030202060203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77F74C4-F80B-463D-A82E-4745F2EC915D}"/>
              </a:ext>
            </a:extLst>
          </p:cNvPr>
          <p:cNvSpPr/>
          <p:nvPr/>
        </p:nvSpPr>
        <p:spPr>
          <a:xfrm>
            <a:off x="914400" y="3721321"/>
            <a:ext cx="10363200" cy="1126497"/>
          </a:xfrm>
          <a:prstGeom prst="roundRect">
            <a:avLst/>
          </a:prstGeom>
          <a:noFill/>
          <a:ln>
            <a:solidFill>
              <a:srgbClr val="612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B62C7E1-584C-4459-AEFE-7574262C4C36}"/>
              </a:ext>
            </a:extLst>
          </p:cNvPr>
          <p:cNvSpPr txBox="1"/>
          <p:nvPr/>
        </p:nvSpPr>
        <p:spPr>
          <a:xfrm>
            <a:off x="977246" y="3915237"/>
            <a:ext cx="102375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effectLst/>
                <a:latin typeface="Graphik LCG" panose="020B0503030202060203" pitchFamily="34" charset="0"/>
                <a:ea typeface="Arial" panose="020B0604020202020204" pitchFamily="34" charset="0"/>
              </a:rPr>
              <a:t>Адаптировать анкеты и скринеры, используемые в проекте по методике «Тайный клиент», с целью их применения для других социальных групп, включая посетителей Центров поддержки пожилых людей, девочек-подростков, а также внутренних и внешних мигрантов.</a:t>
            </a:r>
            <a:endParaRPr lang="en-US" sz="1500" dirty="0">
              <a:latin typeface="Graphik LCG" panose="020B050303020206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A264229-5610-4A07-91A1-C448E8F988AB}"/>
              </a:ext>
            </a:extLst>
          </p:cNvPr>
          <p:cNvSpPr/>
          <p:nvPr/>
        </p:nvSpPr>
        <p:spPr>
          <a:xfrm>
            <a:off x="914400" y="5225296"/>
            <a:ext cx="10363200" cy="1126497"/>
          </a:xfrm>
          <a:prstGeom prst="roundRect">
            <a:avLst/>
          </a:prstGeom>
          <a:noFill/>
          <a:ln>
            <a:solidFill>
              <a:srgbClr val="612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05C06D2-817F-48DE-AB7D-936FD6799F69}"/>
              </a:ext>
            </a:extLst>
          </p:cNvPr>
          <p:cNvSpPr txBox="1"/>
          <p:nvPr/>
        </p:nvSpPr>
        <p:spPr>
          <a:xfrm>
            <a:off x="977246" y="5311491"/>
            <a:ext cx="102375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dirty="0">
                <a:effectLst/>
                <a:latin typeface="Graphik LCG" panose="020B0503030202060203" pitchFamily="34" charset="0"/>
                <a:ea typeface="Arial" panose="020B0604020202020204" pitchFamily="34" charset="0"/>
              </a:rPr>
              <a:t>В связи с тем, что масштабный выход на группу женщин из ключевых групп и заинтересованность работать в том числе в условиях ограниченного финансирования есть только у общинных организаций, необходимо рассмотреть вопрос устойчивости организаций из сообществ, для обеспечения непрерывного предоставления качественной помощи на основании высоких стандартов. </a:t>
            </a:r>
            <a:endParaRPr lang="en-US" sz="1500" dirty="0">
              <a:latin typeface="Graphik LCG" panose="020B050303020206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67DA91-8438-430A-853B-D543B6FF0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" y="2513591"/>
            <a:ext cx="571713" cy="5985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CC3B809-35B4-41F0-A0A8-CD5221A982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" y="3985277"/>
            <a:ext cx="571713" cy="59858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7E0817-F0AC-444F-94A8-7EAA9FEA5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" y="5456963"/>
            <a:ext cx="571713" cy="5985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DE8B63-98C7-4328-9CF6-0E1EFCDCFE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44477" r="6977" b="53209"/>
          <a:stretch/>
        </p:blipFill>
        <p:spPr>
          <a:xfrm>
            <a:off x="0" y="6681413"/>
            <a:ext cx="12192000" cy="1765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B54460-6377-440E-A29F-21F573E3A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82" y="169078"/>
            <a:ext cx="1243160" cy="12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4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89D8243-4245-4A3D-BE1D-362DFED2EC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1" b="43987"/>
          <a:stretch/>
        </p:blipFill>
        <p:spPr>
          <a:xfrm>
            <a:off x="236965" y="407637"/>
            <a:ext cx="11744503" cy="6176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FFA751-8A8A-4046-A333-81F3485A1D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44477" r="6977" b="53209"/>
          <a:stretch/>
        </p:blipFill>
        <p:spPr>
          <a:xfrm>
            <a:off x="0" y="6681413"/>
            <a:ext cx="12192000" cy="1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05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76C2E1-09AE-422C-AF84-CEE4385D7E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t="54811" r="1"/>
          <a:stretch/>
        </p:blipFill>
        <p:spPr>
          <a:xfrm>
            <a:off x="0" y="0"/>
            <a:ext cx="8195036" cy="18829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EAD694-4C0A-43C6-A884-A020BC7CF2F5}"/>
              </a:ext>
            </a:extLst>
          </p:cNvPr>
          <p:cNvSpPr txBox="1">
            <a:spLocks/>
          </p:cNvSpPr>
          <p:nvPr/>
        </p:nvSpPr>
        <p:spPr>
          <a:xfrm>
            <a:off x="838200" y="178782"/>
            <a:ext cx="71793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РЕКОМЕНДАЦИИ </a:t>
            </a:r>
            <a:r>
              <a:rPr lang="en-US" b="1" dirty="0">
                <a:solidFill>
                  <a:srgbClr val="612B8C"/>
                </a:solidFill>
                <a:latin typeface="Graphik LCG" panose="020B0503030202060203" pitchFamily="34" charset="0"/>
              </a:rPr>
              <a:t>CEDAW 80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0544C2-D2B3-4BE6-B97D-23B5551C315F}"/>
              </a:ext>
            </a:extLst>
          </p:cNvPr>
          <p:cNvSpPr/>
          <p:nvPr/>
        </p:nvSpPr>
        <p:spPr>
          <a:xfrm>
            <a:off x="914400" y="2249635"/>
            <a:ext cx="10363200" cy="3740348"/>
          </a:xfrm>
          <a:prstGeom prst="roundRect">
            <a:avLst/>
          </a:prstGeom>
          <a:noFill/>
          <a:ln>
            <a:solidFill>
              <a:srgbClr val="612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4AB178-D568-4EF5-956C-ADF539CFAC74}"/>
              </a:ext>
            </a:extLst>
          </p:cNvPr>
          <p:cNvSpPr txBox="1"/>
          <p:nvPr/>
        </p:nvSpPr>
        <p:spPr>
          <a:xfrm>
            <a:off x="977245" y="2440993"/>
            <a:ext cx="102375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Graphik LCG" panose="020B0503030202060203" pitchFamily="34" charset="0"/>
              </a:rPr>
              <a:t>Ссылаясь на свою общую рекомендацию № 35 (2017) о гендерном насилии в отношении женщин, обновляя общую рекомендацию № 19, Комитет рекомендует государству-участнику:</a:t>
            </a:r>
            <a:endParaRPr lang="en-US" sz="1500" b="1" dirty="0">
              <a:latin typeface="Graphik LCG" panose="020B050303020206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67DA91-8438-430A-853B-D543B6FF0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" y="2513591"/>
            <a:ext cx="571713" cy="5985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DE8B63-98C7-4328-9CF6-0E1EFCDCFE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44477" r="6977" b="53209"/>
          <a:stretch/>
        </p:blipFill>
        <p:spPr>
          <a:xfrm>
            <a:off x="0" y="6681413"/>
            <a:ext cx="12192000" cy="1765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B54460-6377-440E-A29F-21F573E3A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82" y="169078"/>
            <a:ext cx="1243160" cy="12431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BFD810-15D0-993F-3CCE-61A09DD23031}"/>
              </a:ext>
            </a:extLst>
          </p:cNvPr>
          <p:cNvSpPr txBox="1"/>
          <p:nvPr/>
        </p:nvSpPr>
        <p:spPr>
          <a:xfrm>
            <a:off x="1126435" y="2994991"/>
            <a:ext cx="9939130" cy="14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 Пересмотреть Закон «О защите и защите от бытового насилия» для обеспечения того, чтобы он охватывал все формы гендерного насилия и учитывал особые потребности обездоленных и маргинализированных групп женщин, включая женщин-инвалидов, женщин-мигрантов, женщин, живущих с ВИЧ/СПИДом</a:t>
            </a:r>
            <a:r>
              <a:rPr lang="ru-RU" b="1" dirty="0"/>
              <a:t>, женщин, употребляющих наркотики</a:t>
            </a:r>
            <a:r>
              <a:rPr lang="ru-RU" dirty="0"/>
              <a:t>, а также лесбиянки, бисексуалы и трансгендерные женщины;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EE6472-AB4D-56C4-5BA5-5BBB37B4FCD0}"/>
              </a:ext>
            </a:extLst>
          </p:cNvPr>
          <p:cNvSpPr txBox="1"/>
          <p:nvPr/>
        </p:nvSpPr>
        <p:spPr>
          <a:xfrm>
            <a:off x="1126435" y="4651513"/>
            <a:ext cx="993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ru-RU" dirty="0"/>
              <a:t>) Привлекать к ответственности и надлежащим образом наказывать виновных в случаях гендерного насилия, произвольных задержаний и нападений на женщин, принадлежащих к религиозным и этническим меньшинствам, </a:t>
            </a:r>
            <a:r>
              <a:rPr lang="ru-RU" b="1" dirty="0"/>
              <a:t>женщин, употребляющих наркотики</a:t>
            </a:r>
            <a:r>
              <a:rPr lang="ru-RU" dirty="0"/>
              <a:t>, лесбиянок, бисексуалов и трансгендерных женщин.</a:t>
            </a:r>
          </a:p>
        </p:txBody>
      </p:sp>
    </p:spTree>
    <p:extLst>
      <p:ext uri="{BB962C8B-B14F-4D97-AF65-F5344CB8AC3E}">
        <p14:creationId xmlns:p14="http://schemas.microsoft.com/office/powerpoint/2010/main" val="1955355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76C2E1-09AE-422C-AF84-CEE4385D7E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2" t="54811" r="1"/>
          <a:stretch/>
        </p:blipFill>
        <p:spPr>
          <a:xfrm>
            <a:off x="0" y="0"/>
            <a:ext cx="8195036" cy="18829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EAD694-4C0A-43C6-A884-A020BC7CF2F5}"/>
              </a:ext>
            </a:extLst>
          </p:cNvPr>
          <p:cNvSpPr txBox="1">
            <a:spLocks/>
          </p:cNvSpPr>
          <p:nvPr/>
        </p:nvSpPr>
        <p:spPr>
          <a:xfrm>
            <a:off x="838200" y="178782"/>
            <a:ext cx="71793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РЕКОМЕНДАЦИИ </a:t>
            </a:r>
            <a:r>
              <a:rPr lang="en-US" b="1" dirty="0">
                <a:solidFill>
                  <a:srgbClr val="612B8C"/>
                </a:solidFill>
                <a:latin typeface="Graphik LCG" panose="020B0503030202060203" pitchFamily="34" charset="0"/>
              </a:rPr>
              <a:t>CEDAW 80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80544C2-D2B3-4BE6-B97D-23B5551C315F}"/>
              </a:ext>
            </a:extLst>
          </p:cNvPr>
          <p:cNvSpPr/>
          <p:nvPr/>
        </p:nvSpPr>
        <p:spPr>
          <a:xfrm>
            <a:off x="914400" y="2249635"/>
            <a:ext cx="10363200" cy="3202523"/>
          </a:xfrm>
          <a:prstGeom prst="roundRect">
            <a:avLst/>
          </a:prstGeom>
          <a:noFill/>
          <a:ln>
            <a:solidFill>
              <a:srgbClr val="612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4AB178-D568-4EF5-956C-ADF539CFAC74}"/>
              </a:ext>
            </a:extLst>
          </p:cNvPr>
          <p:cNvSpPr txBox="1"/>
          <p:nvPr/>
        </p:nvSpPr>
        <p:spPr>
          <a:xfrm>
            <a:off x="1275624" y="2440993"/>
            <a:ext cx="99391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Graphik LCG" panose="020B0503030202060203" pitchFamily="34" charset="0"/>
              </a:rPr>
              <a:t>Комитет рекомендует государству-участнику:</a:t>
            </a:r>
            <a:endParaRPr lang="en-US" sz="1500" b="1" dirty="0">
              <a:latin typeface="Graphik LCG" panose="020B0503030202060203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67DA91-8438-430A-853B-D543B6FF06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36" y="2513591"/>
            <a:ext cx="571713" cy="5985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DE8B63-98C7-4328-9CF6-0E1EFCDCFEB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44477" r="6977" b="53209"/>
          <a:stretch/>
        </p:blipFill>
        <p:spPr>
          <a:xfrm>
            <a:off x="0" y="6681413"/>
            <a:ext cx="12192000" cy="1765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4B54460-6377-440E-A29F-21F573E3A3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82" y="169078"/>
            <a:ext cx="1243160" cy="124316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BFD810-15D0-993F-3CCE-61A09DD23031}"/>
              </a:ext>
            </a:extLst>
          </p:cNvPr>
          <p:cNvSpPr txBox="1"/>
          <p:nvPr/>
        </p:nvSpPr>
        <p:spPr>
          <a:xfrm>
            <a:off x="1126435" y="2994991"/>
            <a:ext cx="993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а) обеспечить, чтобы хранение наркотиков для личного употребления без намерения сбыта не влекло за собой уголовную ответственность;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AEE6472-AB4D-56C4-5BA5-5BBB37B4FCD0}"/>
              </a:ext>
            </a:extLst>
          </p:cNvPr>
          <p:cNvSpPr txBox="1"/>
          <p:nvPr/>
        </p:nvSpPr>
        <p:spPr>
          <a:xfrm>
            <a:off x="1126435" y="4651513"/>
            <a:ext cx="9939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c) улучшить доступ женщин, употребляющих наркотики, к программам и учреждениям по снижению вреда.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D8884C-062D-BA17-1400-C1805B90F10C}"/>
              </a:ext>
            </a:extLst>
          </p:cNvPr>
          <p:cNvSpPr txBox="1"/>
          <p:nvPr/>
        </p:nvSpPr>
        <p:spPr>
          <a:xfrm>
            <a:off x="1126434" y="3684752"/>
            <a:ext cx="9939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b) внести поправку в статью 74 Семейного кодекса, предусматривающую автоматическую утрату опеки над ребенком и лишение родительских прав на основании наркотической зависимости родителей; а также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91D90-69B6-C353-EB71-8A4AF7FDC6FB}"/>
              </a:ext>
            </a:extLst>
          </p:cNvPr>
          <p:cNvSpPr txBox="1"/>
          <p:nvPr/>
        </p:nvSpPr>
        <p:spPr>
          <a:xfrm>
            <a:off x="914399" y="5698435"/>
            <a:ext cx="105884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Женщины, употребляющие наркотики теперь названы уязвимой группой в контексте </a:t>
            </a:r>
            <a:r>
              <a:rPr lang="en-US" sz="2000" b="1" dirty="0"/>
              <a:t>CEDAW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4409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C49AF44-8730-4765-93D1-7937D7FF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576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СПАСИБО </a:t>
            </a:r>
            <a:b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</a:br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ЗА ВНИМАНИЕ!</a:t>
            </a:r>
            <a:endParaRPr lang="en-US" b="1" dirty="0">
              <a:solidFill>
                <a:srgbClr val="612B8C"/>
              </a:solidFill>
              <a:latin typeface="Graphik LCG" panose="020B050303020206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4DBDD-16A1-48B8-8E13-573B8F92A1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733" y="3570620"/>
            <a:ext cx="3928533" cy="219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799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129507-02E1-4594-B828-6FC3C90C54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1" b="32234"/>
          <a:stretch/>
        </p:blipFill>
        <p:spPr>
          <a:xfrm>
            <a:off x="291033" y="400639"/>
            <a:ext cx="11587714" cy="58917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3673FC0-5AD0-4A48-BB7E-9A837619A9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44477" r="6977" b="53209"/>
          <a:stretch/>
        </p:blipFill>
        <p:spPr>
          <a:xfrm>
            <a:off x="0" y="6681413"/>
            <a:ext cx="12192000" cy="1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1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E6BFC3A-3D7D-4A3D-AEDA-3C60E452CD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8" t="54811"/>
          <a:stretch/>
        </p:blipFill>
        <p:spPr>
          <a:xfrm>
            <a:off x="0" y="0"/>
            <a:ext cx="6096000" cy="1882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A0C194-21D0-447D-8B7A-A2CF49B4C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58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ЦЕЛИ ПРОЕКТА</a:t>
            </a:r>
            <a:endParaRPr lang="en-US" b="1" dirty="0">
              <a:solidFill>
                <a:srgbClr val="612B8C"/>
              </a:solidFill>
              <a:latin typeface="Graphik LCG" panose="020B050303020206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D014E-2089-41C1-B933-98084CAC6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67027"/>
            <a:ext cx="2761345" cy="250993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Graphik LCG" panose="020B0503030202060203" pitchFamily="34" charset="0"/>
                <a:ea typeface="Arial" panose="020B0604020202020204" pitchFamily="34" charset="0"/>
              </a:rPr>
              <a:t>Провести анализ интеграции услуг по сексуальному и репродуктивному здоровью в существующие программы по ВИЧ, мониторинг насилия и/или видов насилия в отношении женщин, живущих с ВИЧ и представительниц ключевых сообществ;</a:t>
            </a:r>
            <a:endParaRPr lang="en-US" sz="1400" dirty="0">
              <a:effectLst/>
              <a:latin typeface="Graphik LCG" panose="020B0503030202060203" pitchFamily="34" charset="0"/>
              <a:ea typeface="Arial" panose="020B060402020202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458C80E-744F-4009-B71D-E98ABEC3B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4288" y="2167674"/>
            <a:ext cx="1499353" cy="149935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709871E-5183-4F30-A37F-9779E440398B}"/>
              </a:ext>
            </a:extLst>
          </p:cNvPr>
          <p:cNvSpPr txBox="1">
            <a:spLocks/>
          </p:cNvSpPr>
          <p:nvPr/>
        </p:nvSpPr>
        <p:spPr>
          <a:xfrm>
            <a:off x="4712616" y="3428999"/>
            <a:ext cx="3413289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3C10038-A044-4891-AC84-37D03EE7A7A1}"/>
              </a:ext>
            </a:extLst>
          </p:cNvPr>
          <p:cNvSpPr txBox="1">
            <a:spLocks/>
          </p:cNvSpPr>
          <p:nvPr/>
        </p:nvSpPr>
        <p:spPr>
          <a:xfrm>
            <a:off x="8125905" y="3428999"/>
            <a:ext cx="3413289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DB524C-27D6-43B4-A7E2-8E99119766B3}"/>
              </a:ext>
            </a:extLst>
          </p:cNvPr>
          <p:cNvSpPr txBox="1">
            <a:spLocks/>
          </p:cNvSpPr>
          <p:nvPr/>
        </p:nvSpPr>
        <p:spPr>
          <a:xfrm>
            <a:off x="4449451" y="3428999"/>
            <a:ext cx="3413289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F1D908-5EB6-4CF1-AD71-C71CA146B779}"/>
              </a:ext>
            </a:extLst>
          </p:cNvPr>
          <p:cNvSpPr txBox="1">
            <a:spLocks/>
          </p:cNvSpPr>
          <p:nvPr/>
        </p:nvSpPr>
        <p:spPr>
          <a:xfrm>
            <a:off x="8267307" y="3428999"/>
            <a:ext cx="3413289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DDE82C4-E7B9-4BDD-8594-1710989ECCED}"/>
              </a:ext>
            </a:extLst>
          </p:cNvPr>
          <p:cNvSpPr txBox="1">
            <a:spLocks/>
          </p:cNvSpPr>
          <p:nvPr/>
        </p:nvSpPr>
        <p:spPr>
          <a:xfrm>
            <a:off x="4590853" y="3429000"/>
            <a:ext cx="3413289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F2F7E83-7696-43E0-A24B-71687B8BB979}"/>
              </a:ext>
            </a:extLst>
          </p:cNvPr>
          <p:cNvSpPr txBox="1">
            <a:spLocks/>
          </p:cNvSpPr>
          <p:nvPr/>
        </p:nvSpPr>
        <p:spPr>
          <a:xfrm>
            <a:off x="8184036" y="3429000"/>
            <a:ext cx="3413289" cy="2747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1EE3A0A3-CF50-45EE-B8E0-2195C1C36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2816" y="2001934"/>
            <a:ext cx="1816073" cy="182063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C1D70C7-2188-40BC-82AF-1D40F1573C0B}"/>
              </a:ext>
            </a:extLst>
          </p:cNvPr>
          <p:cNvSpPr txBox="1">
            <a:spLocks/>
          </p:cNvSpPr>
          <p:nvPr/>
        </p:nvSpPr>
        <p:spPr>
          <a:xfrm>
            <a:off x="4125013" y="3667027"/>
            <a:ext cx="4020532" cy="288240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Graphik LCG" panose="020B0503030202060203" pitchFamily="34" charset="0"/>
                <a:ea typeface="Arial" panose="020B0604020202020204" pitchFamily="34" charset="0"/>
              </a:rPr>
              <a:t>Разработать и пропилотировать рекомендации эффективных механизмов оказания и получения услуг при взаимодействии между кризисными центрами в городах Бишкек, Ош и Каракол и женщинами, употребляющими НПВ, которые нуждаются в услугах юридической, психосоциальной и реабилитационной помощи в соответствии с потребностями женщин, </a:t>
            </a:r>
            <a:r>
              <a:rPr lang="ru-RU" sz="1400" dirty="0">
                <a:solidFill>
                  <a:srgbClr val="000000"/>
                </a:solidFill>
                <a:latin typeface="Graphik LCG" panose="020B0503030202060203" pitchFamily="34" charset="0"/>
                <a:ea typeface="Arial" panose="020B0604020202020204" pitchFamily="34" charset="0"/>
              </a:rPr>
              <a:t>столкнувшихся с </a:t>
            </a:r>
            <a:r>
              <a:rPr lang="ru-RU" sz="1400" dirty="0">
                <a:solidFill>
                  <a:srgbClr val="000000"/>
                </a:solidFill>
                <a:effectLst/>
                <a:latin typeface="Graphik LCG" panose="020B0503030202060203" pitchFamily="34" charset="0"/>
                <a:ea typeface="Arial" panose="020B0604020202020204" pitchFamily="34" charset="0"/>
              </a:rPr>
              <a:t> насилием и защите их прав, согласно требованиям Стамбульского протокола;</a:t>
            </a:r>
            <a:endParaRPr lang="en-US" sz="1400" dirty="0">
              <a:effectLst/>
              <a:latin typeface="Graphik LCG" panose="020B0503030202060203" pitchFamily="34" charset="0"/>
              <a:ea typeface="Arial" panose="020B0604020202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5FB74A8-240E-4579-873D-5DE96D4938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247668" y="2001933"/>
            <a:ext cx="1855257" cy="1855257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19BE1D9-177D-45E9-8AC4-59A7DADB6599}"/>
              </a:ext>
            </a:extLst>
          </p:cNvPr>
          <p:cNvSpPr txBox="1">
            <a:spLocks/>
          </p:cNvSpPr>
          <p:nvPr/>
        </p:nvSpPr>
        <p:spPr>
          <a:xfrm>
            <a:off x="8671013" y="3667027"/>
            <a:ext cx="2682787" cy="2509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None/>
            </a:pPr>
            <a:r>
              <a:rPr lang="ru-RU" sz="1400" dirty="0">
                <a:solidFill>
                  <a:srgbClr val="222222"/>
                </a:solidFill>
                <a:effectLst/>
                <a:latin typeface="Graphik LCG" panose="020B0503030202060203" pitchFamily="34" charset="0"/>
                <a:ea typeface="Times New Roman" panose="02020603050405020304" pitchFamily="18" charset="0"/>
              </a:rPr>
              <a:t>Использовать собранную информацию для адвокации с целью </a:t>
            </a:r>
            <a:r>
              <a:rPr lang="ru-RU" sz="1400" dirty="0">
                <a:solidFill>
                  <a:srgbClr val="000000"/>
                </a:solidFill>
                <a:effectLst/>
                <a:latin typeface="Graphik LCG" panose="020B0503030202060203" pitchFamily="34" charset="0"/>
                <a:ea typeface="Arial" panose="020B0604020202020204" pitchFamily="34" charset="0"/>
              </a:rPr>
              <a:t>внедрения стандартов качества предоставляемых в стране услуг, в соответствии с международными инструментами</a:t>
            </a:r>
            <a:r>
              <a:rPr lang="ru-RU" sz="1400" dirty="0">
                <a:solidFill>
                  <a:srgbClr val="222222"/>
                </a:solidFill>
                <a:effectLst/>
                <a:latin typeface="Graphik LCG" panose="020B0503030202060203" pitchFamily="34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Graphik LCG" panose="020B0503030202060203" pitchFamily="34" charset="0"/>
              <a:ea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2B922DD-6FE3-4EBB-B54F-BAFF25082EE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44477" r="6977" b="53209"/>
          <a:stretch/>
        </p:blipFill>
        <p:spPr>
          <a:xfrm>
            <a:off x="0" y="6681413"/>
            <a:ext cx="12192000" cy="1765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5D6D4C-6746-4196-AEBD-CD58E15CAA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82" y="169078"/>
            <a:ext cx="1243160" cy="12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34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C2091C-8FFB-4289-BD24-4F588B21BE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9" t="54811" r="1"/>
          <a:stretch/>
        </p:blipFill>
        <p:spPr>
          <a:xfrm>
            <a:off x="0" y="0"/>
            <a:ext cx="7217790" cy="18829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3696C8-8364-40F1-B1BE-998F69EE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82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ЗАДАЧИ ПРОЕКТА</a:t>
            </a:r>
            <a:endParaRPr lang="en-US" b="1" dirty="0">
              <a:solidFill>
                <a:srgbClr val="612B8C"/>
              </a:solidFill>
              <a:latin typeface="Graphik LCG" panose="020B050303020206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91F2C66-7034-41A0-8784-F16F9D2F9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4090"/>
            <a:ext cx="3168191" cy="392626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200" b="1" dirty="0">
                <a:solidFill>
                  <a:srgbClr val="612B8C"/>
                </a:solidFill>
                <a:latin typeface="Graphik LCG" panose="020B0503030202060203" pitchFamily="34" charset="0"/>
                <a:ea typeface="Arial" panose="020B0604020202020204" pitchFamily="34" charset="0"/>
              </a:rPr>
              <a:t>1. </a:t>
            </a:r>
            <a:r>
              <a:rPr lang="ru-RU" sz="1200" dirty="0">
                <a:solidFill>
                  <a:srgbClr val="000000"/>
                </a:solidFill>
                <a:latin typeface="Graphik LCG" panose="020B0503030202060203" pitchFamily="34" charset="0"/>
                <a:ea typeface="Arial" panose="020B0604020202020204" pitchFamily="34" charset="0"/>
              </a:rPr>
              <a:t>Сформировав Рабочую Группу проекта, подготовить опросник и сценарий оценки качества услуг, в соответствие с его обязательностью и/или консенсусом относительно использования выбранной методики «Тайный клиент»;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200" b="1" dirty="0">
                <a:solidFill>
                  <a:srgbClr val="612B8C"/>
                </a:solidFill>
                <a:latin typeface="Graphik LCG" panose="020B0503030202060203" pitchFamily="34" charset="0"/>
                <a:ea typeface="Arial" panose="020B0604020202020204" pitchFamily="34" charset="0"/>
              </a:rPr>
              <a:t>2. </a:t>
            </a:r>
            <a:r>
              <a:rPr lang="ru-RU" sz="1200" dirty="0">
                <a:solidFill>
                  <a:srgbClr val="000000"/>
                </a:solidFill>
                <a:latin typeface="Graphik LCG" panose="020B0503030202060203" pitchFamily="34" charset="0"/>
                <a:ea typeface="Arial" panose="020B0604020202020204" pitchFamily="34" charset="0"/>
              </a:rPr>
              <a:t>На основе адаптированной методики «Тайный клиент» провести отбор и обучающую подготовку для женщин, выполняющих роль тайной клиентки, которые в рамках проекта будут обращаться за получением услуг в консультативно-профилактические центры, как женщины, употребляющие НПВ и пострадавшие от физического насилия;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FA1E56-0A78-47F3-A2CF-38B87BA7B2C0}"/>
              </a:ext>
            </a:extLst>
          </p:cNvPr>
          <p:cNvSpPr txBox="1">
            <a:spLocks/>
          </p:cNvSpPr>
          <p:nvPr/>
        </p:nvSpPr>
        <p:spPr>
          <a:xfrm>
            <a:off x="4267200" y="2564090"/>
            <a:ext cx="3455708" cy="3697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1200" b="1" dirty="0">
                <a:solidFill>
                  <a:srgbClr val="612B8C"/>
                </a:solidFill>
                <a:latin typeface="Graphik LCG" panose="020B0503030202060203" pitchFamily="34" charset="0"/>
                <a:ea typeface="Arial" panose="020B0604020202020204" pitchFamily="34" charset="0"/>
              </a:rPr>
              <a:t>3. </a:t>
            </a:r>
            <a:r>
              <a:rPr lang="ru-RU" sz="1200" dirty="0">
                <a:solidFill>
                  <a:srgbClr val="000000"/>
                </a:solidFill>
                <a:latin typeface="Graphik LCG" panose="020B0503030202060203" pitchFamily="34" charset="0"/>
                <a:ea typeface="Arial" panose="020B0604020202020204" pitchFamily="34" charset="0"/>
              </a:rPr>
              <a:t>Провести оценку качества 8 КЦ в Бишкеке, Оше и Караколе, параллельно проводить полевые этапы оценки качества проведенной работы «тайного клиента» после заполнения каждого опросника;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200" b="1" dirty="0">
                <a:solidFill>
                  <a:srgbClr val="612B8C"/>
                </a:solidFill>
                <a:latin typeface="Graphik LCG" panose="020B0503030202060203" pitchFamily="34" charset="0"/>
                <a:ea typeface="Arial" panose="020B0604020202020204" pitchFamily="34" charset="0"/>
              </a:rPr>
              <a:t>4. </a:t>
            </a:r>
            <a:r>
              <a:rPr lang="ru-RU" sz="1200" dirty="0">
                <a:solidFill>
                  <a:srgbClr val="000000"/>
                </a:solidFill>
                <a:latin typeface="Graphik LCG" panose="020B0503030202060203" pitchFamily="34" charset="0"/>
                <a:ea typeface="Arial" panose="020B0604020202020204" pitchFamily="34" charset="0"/>
              </a:rPr>
              <a:t>Провести анализ полученных результатов по оказанию услуг, предоставляемых консультативно-профилактическими центрами;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200" b="1" dirty="0">
                <a:solidFill>
                  <a:srgbClr val="612B8C"/>
                </a:solidFill>
                <a:latin typeface="Graphik LCG" panose="020B0503030202060203" pitchFamily="34" charset="0"/>
                <a:ea typeface="Arial" panose="020B0604020202020204" pitchFamily="34" charset="0"/>
              </a:rPr>
              <a:t>5. </a:t>
            </a:r>
            <a:r>
              <a:rPr lang="ru-RU" sz="1200" dirty="0">
                <a:solidFill>
                  <a:srgbClr val="000000"/>
                </a:solidFill>
                <a:latin typeface="Graphik LCG" panose="020B0503030202060203" pitchFamily="34" charset="0"/>
                <a:ea typeface="Arial" panose="020B0604020202020204" pitchFamily="34" charset="0"/>
              </a:rPr>
              <a:t>Подготовить итоговый отчет, в котором будет отражена информация о количестве проверенных консультативно-профилактических центров, период поведения оценки, количестве тайных клиентов;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CE0FFA3-4CE9-449B-A141-03956BAE4EA6}"/>
              </a:ext>
            </a:extLst>
          </p:cNvPr>
          <p:cNvSpPr txBox="1">
            <a:spLocks/>
          </p:cNvSpPr>
          <p:nvPr/>
        </p:nvSpPr>
        <p:spPr>
          <a:xfrm>
            <a:off x="7983717" y="2564090"/>
            <a:ext cx="3370082" cy="3299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ru-RU" sz="1200" b="1" dirty="0">
                <a:solidFill>
                  <a:srgbClr val="612B8C"/>
                </a:solidFill>
                <a:latin typeface="Graphik LCG" panose="020B0503030202060203" pitchFamily="34" charset="0"/>
                <a:ea typeface="Arial" panose="020B0604020202020204" pitchFamily="34" charset="0"/>
              </a:rPr>
              <a:t>6. </a:t>
            </a:r>
            <a:r>
              <a:rPr lang="ru-RU" sz="1200" dirty="0">
                <a:solidFill>
                  <a:srgbClr val="000000"/>
                </a:solidFill>
                <a:latin typeface="Graphik LCG" panose="020B0503030202060203" pitchFamily="34" charset="0"/>
                <a:ea typeface="Arial" panose="020B0604020202020204" pitchFamily="34" charset="0"/>
              </a:rPr>
              <a:t>По результатам анализа оценки будут даны рекомендации по улучшению качества услуг, преодолению наркофобии, стигмы и дискриминации при оказании социальных услуг женщинам, употребляющим НПВ, живущими с ВИЧ или уязвимым перед инфицированием ВИЧ, предоставляемых консультативно-профилактическими центрами;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200" b="1" dirty="0">
                <a:solidFill>
                  <a:srgbClr val="612B8C"/>
                </a:solidFill>
                <a:latin typeface="Graphik LCG" panose="020B0503030202060203" pitchFamily="34" charset="0"/>
                <a:ea typeface="Arial" panose="020B0604020202020204" pitchFamily="34" charset="0"/>
              </a:rPr>
              <a:t>7. </a:t>
            </a:r>
            <a:r>
              <a:rPr lang="ru-RU" sz="1200" dirty="0">
                <a:solidFill>
                  <a:srgbClr val="000000"/>
                </a:solidFill>
                <a:latin typeface="Graphik LCG" panose="020B0503030202060203" pitchFamily="34" charset="0"/>
                <a:ea typeface="Arial" panose="020B0604020202020204" pitchFamily="34" charset="0"/>
              </a:rPr>
              <a:t>Использовать сводный отчёт для проведения консультационной встречи для партнёрских организаций, представителей соответствующих структур, лидеров сообществ и потенциальных доноров, на которой будут презентованы выводы и рекомендации для достижения поставленных целей и задач.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EC4D7D7-C4C4-4CD6-8DC5-A307CCA343CB}"/>
              </a:ext>
            </a:extLst>
          </p:cNvPr>
          <p:cNvCxnSpPr/>
          <p:nvPr/>
        </p:nvCxnSpPr>
        <p:spPr>
          <a:xfrm>
            <a:off x="518475" y="2631281"/>
            <a:ext cx="0" cy="3525625"/>
          </a:xfrm>
          <a:prstGeom prst="line">
            <a:avLst/>
          </a:prstGeom>
          <a:ln w="38100">
            <a:solidFill>
              <a:srgbClr val="612B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6F9F6CA-1DE3-41FE-A888-87D544F3DE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44477" r="6977" b="53209"/>
          <a:stretch/>
        </p:blipFill>
        <p:spPr>
          <a:xfrm>
            <a:off x="0" y="6681413"/>
            <a:ext cx="12192000" cy="1765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F19E93A-A7EB-4E77-8012-6FF852AEDF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82" y="169078"/>
            <a:ext cx="1243160" cy="12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666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075C51-9B7D-4398-8EA4-9ACA91EBF0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9" t="54811" r="1"/>
          <a:stretch/>
        </p:blipFill>
        <p:spPr>
          <a:xfrm>
            <a:off x="0" y="0"/>
            <a:ext cx="7217790" cy="18829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9B9613F-1E39-494F-8EAB-038D22FB3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782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ТРЕНИНГИ </a:t>
            </a:r>
            <a:b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</a:br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И СУПЕРВИЗИИ</a:t>
            </a:r>
            <a:endParaRPr lang="en-US" b="1" dirty="0">
              <a:solidFill>
                <a:srgbClr val="612B8C"/>
              </a:solidFill>
              <a:latin typeface="Graphik LCG" panose="020B0503030202060203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226622-EA8B-41E8-8FD8-018AD805A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3365539"/>
            <a:ext cx="6379590" cy="160710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Graphik LCG" panose="020B0503030202060203" pitchFamily="34" charset="0"/>
                <a:ea typeface="Arial" panose="020B0604020202020204" pitchFamily="34" charset="0"/>
              </a:rPr>
              <a:t>Тренинги включали в себя обзор ситуации </a:t>
            </a:r>
            <a:br>
              <a:rPr lang="ru-RU" sz="1800" dirty="0">
                <a:solidFill>
                  <a:srgbClr val="000000"/>
                </a:solidFill>
                <a:effectLst/>
                <a:latin typeface="Graphik LCG" panose="020B0503030202060203" pitchFamily="34" charset="0"/>
                <a:ea typeface="Arial" panose="020B0604020202020204" pitchFamily="34" charset="0"/>
              </a:rPr>
            </a:br>
            <a:r>
              <a:rPr lang="ru-RU" sz="1800" dirty="0">
                <a:solidFill>
                  <a:srgbClr val="000000"/>
                </a:solidFill>
                <a:effectLst/>
                <a:latin typeface="Graphik LCG" panose="020B0503030202060203" pitchFamily="34" charset="0"/>
                <a:ea typeface="Arial" panose="020B0604020202020204" pitchFamily="34" charset="0"/>
              </a:rPr>
              <a:t>с посттравматическим расстройствами и возможных путей решения этой проблемы. Были рассмотрены правовые вопросы, связанные с гендерным насилием, предоставлением помощи и адвокацией. </a:t>
            </a:r>
            <a:endParaRPr lang="ru-RU" sz="1200" dirty="0">
              <a:solidFill>
                <a:srgbClr val="000000"/>
              </a:solidFill>
              <a:latin typeface="Graphik LCG" panose="020B0503030202060203" pitchFamily="34" charset="0"/>
              <a:ea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CB1CC6C-5222-4F5F-B561-39C99118B9B1}"/>
              </a:ext>
            </a:extLst>
          </p:cNvPr>
          <p:cNvCxnSpPr>
            <a:cxnSpLocks/>
          </p:cNvCxnSpPr>
          <p:nvPr/>
        </p:nvCxnSpPr>
        <p:spPr>
          <a:xfrm>
            <a:off x="518475" y="3432730"/>
            <a:ext cx="0" cy="1422245"/>
          </a:xfrm>
          <a:prstGeom prst="line">
            <a:avLst/>
          </a:prstGeom>
          <a:ln w="38100">
            <a:solidFill>
              <a:srgbClr val="612B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3030FBB-D927-4819-AFDB-FA35A34B9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758" y="2516957"/>
            <a:ext cx="3593842" cy="32381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5559AD8-28E4-4AF6-8C94-7A076783D06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44477" r="6977" b="53209"/>
          <a:stretch/>
        </p:blipFill>
        <p:spPr>
          <a:xfrm>
            <a:off x="0" y="6681413"/>
            <a:ext cx="12192000" cy="1765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55B10AA-5894-404D-8F05-650D420700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82" y="169078"/>
            <a:ext cx="1243160" cy="12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28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258B15-9813-4975-A1D5-2A2253EB68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9" t="54811" r="1"/>
          <a:stretch/>
        </p:blipFill>
        <p:spPr>
          <a:xfrm>
            <a:off x="0" y="0"/>
            <a:ext cx="7217790" cy="188292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BCBECEA-D357-419E-9FD7-84BF94ED8AD9}"/>
              </a:ext>
            </a:extLst>
          </p:cNvPr>
          <p:cNvSpPr txBox="1">
            <a:spLocks/>
          </p:cNvSpPr>
          <p:nvPr/>
        </p:nvSpPr>
        <p:spPr>
          <a:xfrm>
            <a:off x="838200" y="17878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МАТЕРИАЛЫ </a:t>
            </a:r>
          </a:p>
          <a:p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И МЕТОДЫ</a:t>
            </a:r>
            <a:endParaRPr lang="en-US" b="1" dirty="0">
              <a:solidFill>
                <a:srgbClr val="612B8C"/>
              </a:solidFill>
              <a:latin typeface="Graphik LCG" panose="020B0503030202060203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E69560-2C26-46A3-9BA3-CFD13D81F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64090"/>
            <a:ext cx="6379588" cy="2927023"/>
          </a:xfrm>
        </p:spPr>
        <p:txBody>
          <a:bodyPr>
            <a:normAutofit/>
          </a:bodyPr>
          <a:lstStyle/>
          <a:p>
            <a:pPr marL="0" marR="34020" indent="0" rtl="0">
              <a:lnSpc>
                <a:spcPct val="120000"/>
              </a:lnSpc>
              <a:buNone/>
            </a:pPr>
            <a:r>
              <a:rPr lang="ru-RU" sz="1400" b="1" dirty="0">
                <a:solidFill>
                  <a:srgbClr val="612B8C"/>
                </a:solidFill>
                <a:latin typeface="Graphik LCG" panose="020B0503030202060203" pitchFamily="34" charset="0"/>
              </a:rPr>
              <a:t>Основные принципы методологии «Тайный клиент» :</a:t>
            </a:r>
          </a:p>
          <a:p>
            <a:pPr marR="34020">
              <a:lnSpc>
                <a:spcPct val="120000"/>
              </a:lnSpc>
              <a:buClr>
                <a:srgbClr val="612B8C"/>
              </a:buClr>
            </a:pPr>
            <a:r>
              <a:rPr lang="ru-RU" sz="1400" dirty="0">
                <a:latin typeface="Graphik LCG" panose="020B0503030202060203" pitchFamily="34" charset="0"/>
              </a:rPr>
              <a:t>используются подготовленные тайные клиенты;</a:t>
            </a:r>
          </a:p>
          <a:p>
            <a:pPr marR="34020">
              <a:lnSpc>
                <a:spcPct val="120000"/>
              </a:lnSpc>
              <a:buClr>
                <a:srgbClr val="612B8C"/>
              </a:buClr>
            </a:pPr>
            <a:r>
              <a:rPr lang="ru-RU" sz="1400" dirty="0">
                <a:latin typeface="Graphik LCG" panose="020B0503030202060203" pitchFamily="34" charset="0"/>
              </a:rPr>
              <a:t>проводится оценка соответствия определенных процессов, связанных с обслуживанием клиента установленным стандартам;</a:t>
            </a:r>
          </a:p>
          <a:p>
            <a:pPr marR="34020">
              <a:lnSpc>
                <a:spcPct val="120000"/>
              </a:lnSpc>
              <a:buClr>
                <a:srgbClr val="612B8C"/>
              </a:buClr>
            </a:pPr>
            <a:r>
              <a:rPr lang="ru-RU" sz="1400" dirty="0">
                <a:latin typeface="Graphik LCG" panose="020B0503030202060203" pitchFamily="34" charset="0"/>
              </a:rPr>
              <a:t>подготовленный сотрудник действует в реальных условиях предоставления услуги, действуя как реальный клиент;</a:t>
            </a:r>
          </a:p>
          <a:p>
            <a:pPr marR="34020">
              <a:lnSpc>
                <a:spcPct val="120000"/>
              </a:lnSpc>
              <a:buClr>
                <a:srgbClr val="612B8C"/>
              </a:buClr>
            </a:pPr>
            <a:r>
              <a:rPr lang="ru-RU" sz="1400" dirty="0">
                <a:latin typeface="Graphik LCG" panose="020B0503030202060203" pitchFamily="34" charset="0"/>
              </a:rPr>
              <a:t>по результатам оценки тайный клиент дает подробный отчет, обычно – в соответствии со стандартизированным опросником; и оценка дается максимально объективным образом.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5E3A37-1CAE-4B4A-8AF7-4A22321FFE80}"/>
              </a:ext>
            </a:extLst>
          </p:cNvPr>
          <p:cNvCxnSpPr>
            <a:cxnSpLocks/>
          </p:cNvCxnSpPr>
          <p:nvPr/>
        </p:nvCxnSpPr>
        <p:spPr>
          <a:xfrm>
            <a:off x="518475" y="2631281"/>
            <a:ext cx="0" cy="2751424"/>
          </a:xfrm>
          <a:prstGeom prst="line">
            <a:avLst/>
          </a:prstGeom>
          <a:ln w="38100">
            <a:solidFill>
              <a:srgbClr val="612B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F05199CD-63F8-4243-B0C8-325DAB9011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79" t="16852" r="24296" b="4893"/>
          <a:stretch/>
        </p:blipFill>
        <p:spPr>
          <a:xfrm>
            <a:off x="8930326" y="2481605"/>
            <a:ext cx="2347274" cy="30919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40342AA-8D3C-408A-BABF-FFBA3012CF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t="44477" r="6977" b="53209"/>
          <a:stretch/>
        </p:blipFill>
        <p:spPr>
          <a:xfrm>
            <a:off x="0" y="6681413"/>
            <a:ext cx="12192000" cy="1765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C11A0EB-4F7D-4444-8245-991510F47A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82" y="169078"/>
            <a:ext cx="1243160" cy="12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003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CA185C6-6FDD-4577-9147-EF2AF7072033}"/>
              </a:ext>
            </a:extLst>
          </p:cNvPr>
          <p:cNvSpPr/>
          <p:nvPr/>
        </p:nvSpPr>
        <p:spPr>
          <a:xfrm>
            <a:off x="293649" y="169078"/>
            <a:ext cx="8953817" cy="1565637"/>
          </a:xfrm>
          <a:prstGeom prst="roundRect">
            <a:avLst/>
          </a:prstGeom>
          <a:solidFill>
            <a:schemeClr val="bg1"/>
          </a:solidFill>
          <a:ln>
            <a:solidFill>
              <a:srgbClr val="612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C49AF44-8730-4765-93D1-7937D7FFA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0222" y="409152"/>
            <a:ext cx="5972033" cy="1325563"/>
          </a:xfrm>
        </p:spPr>
        <p:txBody>
          <a:bodyPr/>
          <a:lstStyle/>
          <a:p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РЕЗУЛЬТАТЫ </a:t>
            </a:r>
            <a:b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</a:br>
            <a:r>
              <a:rPr lang="ru-RU" b="1" dirty="0">
                <a:solidFill>
                  <a:srgbClr val="612B8C"/>
                </a:solidFill>
                <a:latin typeface="Graphik LCG" panose="020B0503030202060203" pitchFamily="34" charset="0"/>
              </a:rPr>
              <a:t>ОЦЕНКИ</a:t>
            </a:r>
            <a:endParaRPr lang="en-US" b="1" dirty="0">
              <a:solidFill>
                <a:srgbClr val="612B8C"/>
              </a:solidFill>
              <a:latin typeface="Graphik LCG" panose="020B0503030202060203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7E8517-6E0B-4C00-B5F1-3C34222FFFC2}"/>
              </a:ext>
            </a:extLst>
          </p:cNvPr>
          <p:cNvSpPr/>
          <p:nvPr/>
        </p:nvSpPr>
        <p:spPr>
          <a:xfrm>
            <a:off x="586854" y="1974789"/>
            <a:ext cx="11145718" cy="4718219"/>
          </a:xfrm>
          <a:prstGeom prst="roundRect">
            <a:avLst/>
          </a:prstGeom>
          <a:solidFill>
            <a:schemeClr val="bg1"/>
          </a:solidFill>
          <a:ln>
            <a:solidFill>
              <a:srgbClr val="612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523AE0-CC14-4977-A124-DFCA1D5DA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4" y="2494696"/>
            <a:ext cx="9970900" cy="33601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881F94B-7B6F-426F-B011-48FA306CE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82" y="169078"/>
            <a:ext cx="1243160" cy="12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09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969DEB5-C587-4D01-9906-CDD5AA43D1F3}"/>
              </a:ext>
            </a:extLst>
          </p:cNvPr>
          <p:cNvSpPr/>
          <p:nvPr/>
        </p:nvSpPr>
        <p:spPr>
          <a:xfrm>
            <a:off x="251791" y="202646"/>
            <a:ext cx="9897390" cy="3131274"/>
          </a:xfrm>
          <a:prstGeom prst="roundRect">
            <a:avLst/>
          </a:prstGeom>
          <a:solidFill>
            <a:schemeClr val="bg1"/>
          </a:solidFill>
          <a:ln>
            <a:solidFill>
              <a:srgbClr val="612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F6F931-ED04-4554-80AD-E94B55B7A728}"/>
              </a:ext>
            </a:extLst>
          </p:cNvPr>
          <p:cNvSpPr/>
          <p:nvPr/>
        </p:nvSpPr>
        <p:spPr>
          <a:xfrm>
            <a:off x="251791" y="3557648"/>
            <a:ext cx="10322350" cy="3131274"/>
          </a:xfrm>
          <a:prstGeom prst="roundRect">
            <a:avLst/>
          </a:prstGeom>
          <a:solidFill>
            <a:schemeClr val="bg1"/>
          </a:solidFill>
          <a:ln>
            <a:solidFill>
              <a:srgbClr val="612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6C663B-C328-486F-93CA-91509950B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364" y="3721798"/>
            <a:ext cx="8730817" cy="29335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F1DF4C-CF10-456A-BB55-B45332D6AC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426172"/>
            <a:ext cx="8189843" cy="26842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3643CB-9C43-4499-85AC-63C432F292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049" y="202646"/>
            <a:ext cx="1243160" cy="12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8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7F85524-96DC-4EF9-AEF4-885BBEDDCAEA}"/>
              </a:ext>
            </a:extLst>
          </p:cNvPr>
          <p:cNvSpPr/>
          <p:nvPr/>
        </p:nvSpPr>
        <p:spPr>
          <a:xfrm>
            <a:off x="357808" y="169078"/>
            <a:ext cx="9964541" cy="3131274"/>
          </a:xfrm>
          <a:prstGeom prst="roundRect">
            <a:avLst/>
          </a:prstGeom>
          <a:solidFill>
            <a:schemeClr val="bg1"/>
          </a:solidFill>
          <a:ln>
            <a:solidFill>
              <a:srgbClr val="612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D3EBB94-AD91-4FC8-BE76-95C1A30A7AE2}"/>
              </a:ext>
            </a:extLst>
          </p:cNvPr>
          <p:cNvSpPr/>
          <p:nvPr/>
        </p:nvSpPr>
        <p:spPr>
          <a:xfrm>
            <a:off x="448412" y="3429000"/>
            <a:ext cx="10322350" cy="3131274"/>
          </a:xfrm>
          <a:prstGeom prst="roundRect">
            <a:avLst/>
          </a:prstGeom>
          <a:solidFill>
            <a:schemeClr val="bg1"/>
          </a:solidFill>
          <a:ln>
            <a:solidFill>
              <a:srgbClr val="612B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B0D26-9A7C-40C9-832B-B108DA7F7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073" y="3547221"/>
            <a:ext cx="8378240" cy="2815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8DD680-C2B0-44E1-B6A8-BEC2C5F3FE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95690"/>
            <a:ext cx="8044070" cy="27028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9B641A-C8B2-4BCE-AD8B-888C165D58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762" y="169078"/>
            <a:ext cx="1243160" cy="12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60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1114</Words>
  <Application>Microsoft Office PowerPoint</Application>
  <PresentationFormat>Широкоэкранный</PresentationFormat>
  <Paragraphs>49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Graphik LCG</vt:lpstr>
      <vt:lpstr>Calibri Light</vt:lpstr>
      <vt:lpstr>Office Theme</vt:lpstr>
      <vt:lpstr>КТО-ТО ПОМОГ, КТО-ТО НЕ СМОГ</vt:lpstr>
      <vt:lpstr>Презентация PowerPoint</vt:lpstr>
      <vt:lpstr>ЦЕЛИ ПРОЕКТА</vt:lpstr>
      <vt:lpstr>ЗАДАЧИ ПРОЕКТА</vt:lpstr>
      <vt:lpstr>ТРЕНИНГИ  И СУПЕРВИЗИИ</vt:lpstr>
      <vt:lpstr>Презентация PowerPoint</vt:lpstr>
      <vt:lpstr>РЕЗУЛЬТАТЫ  ОЦЕНКИ</vt:lpstr>
      <vt:lpstr>Презентация PowerPoint</vt:lpstr>
      <vt:lpstr>Презентация PowerPoint</vt:lpstr>
      <vt:lpstr>РЕЗУЛЬТАТЫ  ОЦЕНКИ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КТО-ТО ПОМОГ, КТО-ТО НЕ СМОГ</dc:title>
  <dc:creator>Karina Tolmacheva</dc:creator>
  <cp:lastModifiedBy>kg link</cp:lastModifiedBy>
  <cp:revision>7</cp:revision>
  <dcterms:created xsi:type="dcterms:W3CDTF">2021-09-22T21:47:36Z</dcterms:created>
  <dcterms:modified xsi:type="dcterms:W3CDTF">2022-05-31T05:02:27Z</dcterms:modified>
</cp:coreProperties>
</file>