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/>
    <p:restoredTop sz="72435"/>
  </p:normalViewPr>
  <p:slideViewPr>
    <p:cSldViewPr snapToGrid="0" snapToObjects="1">
      <p:cViewPr varScale="1">
        <p:scale>
          <a:sx n="69" d="100"/>
          <a:sy n="69" d="100"/>
        </p:scale>
        <p:origin x="1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nnadovbakh/Documents/drug%20policy/criminalisation%20costs/crimCost2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nnadovbakh/Documents/drug%20policy/criminalisation%20costs/crimCost2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nnadovbakh/Documents/drug%20policy/criminalisation%20costs/crimCost28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all" spc="15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</a:rPr>
              <a:t>Criminalization/freedom costs comparison</a:t>
            </a:r>
          </a:p>
        </c:rich>
      </c:tx>
      <c:layout>
        <c:manualLayout>
          <c:xMode val="edge"/>
          <c:yMode val="edge"/>
          <c:x val="0.19568119564202838"/>
          <c:y val="2.11523324360525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all" spc="15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68403163270537E-2"/>
          <c:y val="0.21249438492319608"/>
          <c:w val="0.89447042547013511"/>
          <c:h val="0.63177617142119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all!$B$1</c:f>
              <c:strCache>
                <c:ptCount val="1"/>
                <c:pt idx="0">
                  <c:v>in freedom (Eur/per client/per year)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all!$A$2:$A$30</c:f>
              <c:strCache>
                <c:ptCount val="26"/>
                <c:pt idx="0">
                  <c:v>Slovenia</c:v>
                </c:pt>
                <c:pt idx="1">
                  <c:v>Bulgaria</c:v>
                </c:pt>
                <c:pt idx="2">
                  <c:v>Estonia</c:v>
                </c:pt>
                <c:pt idx="3">
                  <c:v>Bosnia</c:v>
                </c:pt>
                <c:pt idx="4">
                  <c:v>Croatia</c:v>
                </c:pt>
                <c:pt idx="5">
                  <c:v>Czech Republic</c:v>
                </c:pt>
                <c:pt idx="6">
                  <c:v>Slovakia</c:v>
                </c:pt>
                <c:pt idx="7">
                  <c:v>Hungary</c:v>
                </c:pt>
                <c:pt idx="8">
                  <c:v>Latvia</c:v>
                </c:pt>
                <c:pt idx="9">
                  <c:v>Romania</c:v>
                </c:pt>
                <c:pt idx="10">
                  <c:v>Poland</c:v>
                </c:pt>
                <c:pt idx="11">
                  <c:v>Lithuania</c:v>
                </c:pt>
                <c:pt idx="12">
                  <c:v>Russia</c:v>
                </c:pt>
                <c:pt idx="13">
                  <c:v>Kosovo</c:v>
                </c:pt>
                <c:pt idx="14">
                  <c:v>Serbia</c:v>
                </c:pt>
                <c:pt idx="15">
                  <c:v>Macedonia</c:v>
                </c:pt>
                <c:pt idx="16">
                  <c:v>Albania</c:v>
                </c:pt>
                <c:pt idx="17">
                  <c:v>Montenegro</c:v>
                </c:pt>
                <c:pt idx="18">
                  <c:v>Azerbaijan</c:v>
                </c:pt>
                <c:pt idx="19">
                  <c:v>Georgia</c:v>
                </c:pt>
                <c:pt idx="20">
                  <c:v>Armenia</c:v>
                </c:pt>
                <c:pt idx="21">
                  <c:v>Moldova</c:v>
                </c:pt>
                <c:pt idx="22">
                  <c:v>Kazakhstan</c:v>
                </c:pt>
                <c:pt idx="23">
                  <c:v>Kyrgyzstan</c:v>
                </c:pt>
                <c:pt idx="24">
                  <c:v>Belarus</c:v>
                </c:pt>
                <c:pt idx="25">
                  <c:v>Ukraine</c:v>
                </c:pt>
              </c:strCache>
            </c:strRef>
          </c:cat>
          <c:val>
            <c:numRef>
              <c:f>all!$B$2:$B$30</c:f>
              <c:numCache>
                <c:formatCode>General</c:formatCode>
                <c:ptCount val="26"/>
                <c:pt idx="0">
                  <c:v>0</c:v>
                </c:pt>
                <c:pt idx="1">
                  <c:v>2429</c:v>
                </c:pt>
                <c:pt idx="2">
                  <c:v>4395</c:v>
                </c:pt>
                <c:pt idx="3">
                  <c:v>2616</c:v>
                </c:pt>
                <c:pt idx="4">
                  <c:v>1008.76</c:v>
                </c:pt>
                <c:pt idx="5">
                  <c:v>3684.3</c:v>
                </c:pt>
                <c:pt idx="6">
                  <c:v>2739.8</c:v>
                </c:pt>
                <c:pt idx="7">
                  <c:v>848.4</c:v>
                </c:pt>
                <c:pt idx="8">
                  <c:v>4324.18</c:v>
                </c:pt>
                <c:pt idx="9">
                  <c:v>2370</c:v>
                </c:pt>
                <c:pt idx="10">
                  <c:v>4619.76</c:v>
                </c:pt>
                <c:pt idx="11">
                  <c:v>4201.42</c:v>
                </c:pt>
                <c:pt idx="12">
                  <c:v>792</c:v>
                </c:pt>
                <c:pt idx="13">
                  <c:v>2224</c:v>
                </c:pt>
                <c:pt idx="14">
                  <c:v>1440</c:v>
                </c:pt>
                <c:pt idx="15">
                  <c:v>1382</c:v>
                </c:pt>
                <c:pt idx="16">
                  <c:v>640</c:v>
                </c:pt>
                <c:pt idx="17">
                  <c:v>2229.6999999999998</c:v>
                </c:pt>
                <c:pt idx="18">
                  <c:v>0</c:v>
                </c:pt>
                <c:pt idx="19">
                  <c:v>1381</c:v>
                </c:pt>
                <c:pt idx="20">
                  <c:v>0</c:v>
                </c:pt>
                <c:pt idx="21">
                  <c:v>1615</c:v>
                </c:pt>
                <c:pt idx="22">
                  <c:v>1382</c:v>
                </c:pt>
                <c:pt idx="23">
                  <c:v>219.14</c:v>
                </c:pt>
                <c:pt idx="24">
                  <c:v>387.47</c:v>
                </c:pt>
                <c:pt idx="25">
                  <c:v>1289.42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CA-6C4D-B64D-6A1741D84C35}"/>
            </c:ext>
          </c:extLst>
        </c:ser>
        <c:ser>
          <c:idx val="1"/>
          <c:order val="1"/>
          <c:tx>
            <c:strRef>
              <c:f>all!$C$1</c:f>
              <c:strCache>
                <c:ptCount val="1"/>
                <c:pt idx="0">
                  <c:v>In prison (Eur/per prisoner/per year)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all!$A$2:$A$30</c:f>
              <c:strCache>
                <c:ptCount val="26"/>
                <c:pt idx="0">
                  <c:v>Slovenia</c:v>
                </c:pt>
                <c:pt idx="1">
                  <c:v>Bulgaria</c:v>
                </c:pt>
                <c:pt idx="2">
                  <c:v>Estonia</c:v>
                </c:pt>
                <c:pt idx="3">
                  <c:v>Bosnia</c:v>
                </c:pt>
                <c:pt idx="4">
                  <c:v>Croatia</c:v>
                </c:pt>
                <c:pt idx="5">
                  <c:v>Czech Republic</c:v>
                </c:pt>
                <c:pt idx="6">
                  <c:v>Slovakia</c:v>
                </c:pt>
                <c:pt idx="7">
                  <c:v>Hungary</c:v>
                </c:pt>
                <c:pt idx="8">
                  <c:v>Latvia</c:v>
                </c:pt>
                <c:pt idx="9">
                  <c:v>Romania</c:v>
                </c:pt>
                <c:pt idx="10">
                  <c:v>Poland</c:v>
                </c:pt>
                <c:pt idx="11">
                  <c:v>Lithuania</c:v>
                </c:pt>
                <c:pt idx="12">
                  <c:v>Russia</c:v>
                </c:pt>
                <c:pt idx="13">
                  <c:v>Kosovo</c:v>
                </c:pt>
                <c:pt idx="14">
                  <c:v>Serbia</c:v>
                </c:pt>
                <c:pt idx="15">
                  <c:v>Macedonia</c:v>
                </c:pt>
                <c:pt idx="16">
                  <c:v>Albania</c:v>
                </c:pt>
                <c:pt idx="17">
                  <c:v>Montenegro</c:v>
                </c:pt>
                <c:pt idx="18">
                  <c:v>Azerbaijan</c:v>
                </c:pt>
                <c:pt idx="19">
                  <c:v>Georgia</c:v>
                </c:pt>
                <c:pt idx="20">
                  <c:v>Armenia</c:v>
                </c:pt>
                <c:pt idx="21">
                  <c:v>Moldova</c:v>
                </c:pt>
                <c:pt idx="22">
                  <c:v>Kazakhstan</c:v>
                </c:pt>
                <c:pt idx="23">
                  <c:v>Kyrgyzstan</c:v>
                </c:pt>
                <c:pt idx="24">
                  <c:v>Belarus</c:v>
                </c:pt>
                <c:pt idx="25">
                  <c:v>Ukraine</c:v>
                </c:pt>
              </c:strCache>
            </c:strRef>
          </c:cat>
          <c:val>
            <c:numRef>
              <c:f>all!$C$2:$C$30</c:f>
              <c:numCache>
                <c:formatCode>General</c:formatCode>
                <c:ptCount val="26"/>
                <c:pt idx="0">
                  <c:v>22640</c:v>
                </c:pt>
                <c:pt idx="1">
                  <c:v>20845</c:v>
                </c:pt>
                <c:pt idx="2">
                  <c:v>19164</c:v>
                </c:pt>
                <c:pt idx="3">
                  <c:v>18250</c:v>
                </c:pt>
                <c:pt idx="4">
                  <c:v>16450</c:v>
                </c:pt>
                <c:pt idx="5">
                  <c:v>16425</c:v>
                </c:pt>
                <c:pt idx="6">
                  <c:v>14793.45</c:v>
                </c:pt>
                <c:pt idx="7">
                  <c:v>14030</c:v>
                </c:pt>
                <c:pt idx="8">
                  <c:v>10895</c:v>
                </c:pt>
                <c:pt idx="9">
                  <c:v>8994</c:v>
                </c:pt>
                <c:pt idx="10">
                  <c:v>8760</c:v>
                </c:pt>
                <c:pt idx="11">
                  <c:v>8508.15</c:v>
                </c:pt>
                <c:pt idx="12">
                  <c:v>8216.15</c:v>
                </c:pt>
                <c:pt idx="13" formatCode="#,##0.00">
                  <c:v>8030</c:v>
                </c:pt>
                <c:pt idx="14">
                  <c:v>7300</c:v>
                </c:pt>
                <c:pt idx="15">
                  <c:v>6413.5</c:v>
                </c:pt>
                <c:pt idx="16" formatCode="#,##0.00">
                  <c:v>6205</c:v>
                </c:pt>
                <c:pt idx="17" formatCode="#,##0.00">
                  <c:v>5475</c:v>
                </c:pt>
                <c:pt idx="18">
                  <c:v>4413</c:v>
                </c:pt>
                <c:pt idx="19">
                  <c:v>4197.5</c:v>
                </c:pt>
                <c:pt idx="20">
                  <c:v>4051</c:v>
                </c:pt>
                <c:pt idx="21">
                  <c:v>4015</c:v>
                </c:pt>
                <c:pt idx="22">
                  <c:v>1554.9</c:v>
                </c:pt>
                <c:pt idx="23">
                  <c:v>1090</c:v>
                </c:pt>
                <c:pt idx="24">
                  <c:v>1050</c:v>
                </c:pt>
                <c:pt idx="25">
                  <c:v>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CA-6C4D-B64D-6A1741D84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142949072"/>
        <c:axId val="1145748304"/>
      </c:barChart>
      <c:catAx>
        <c:axId val="114294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5748304"/>
        <c:crosses val="autoZero"/>
        <c:auto val="1"/>
        <c:lblAlgn val="ctr"/>
        <c:lblOffset val="100"/>
        <c:noMultiLvlLbl val="0"/>
      </c:catAx>
      <c:valAx>
        <c:axId val="114574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94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>
                <a:solidFill>
                  <a:schemeClr val="accent1"/>
                </a:solidFill>
              </a:rPr>
              <a:t>HIGHEST</a:t>
            </a:r>
            <a:r>
              <a:rPr lang="en-US" sz="3200" b="0" baseline="0" dirty="0">
                <a:solidFill>
                  <a:schemeClr val="accent1"/>
                </a:solidFill>
              </a:rPr>
              <a:t> CRIMINALIZATION COSTS</a:t>
            </a:r>
            <a:endParaRPr lang="en-US" sz="3200" b="0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highest!$B$1</c:f>
              <c:strCache>
                <c:ptCount val="1"/>
                <c:pt idx="0">
                  <c:v>in freedom (Eur/per client/per year)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highest!$A$2:$A$10</c:f>
              <c:strCache>
                <c:ptCount val="9"/>
                <c:pt idx="0">
                  <c:v>Slovenia</c:v>
                </c:pt>
                <c:pt idx="1">
                  <c:v>Bulgaria</c:v>
                </c:pt>
                <c:pt idx="2">
                  <c:v>Estonia</c:v>
                </c:pt>
                <c:pt idx="3">
                  <c:v>Bosnia</c:v>
                </c:pt>
                <c:pt idx="4">
                  <c:v>Croatia</c:v>
                </c:pt>
                <c:pt idx="5">
                  <c:v>Czech Republic</c:v>
                </c:pt>
                <c:pt idx="6">
                  <c:v>Slovakia</c:v>
                </c:pt>
                <c:pt idx="7">
                  <c:v>Hungary</c:v>
                </c:pt>
                <c:pt idx="8">
                  <c:v>Latvia</c:v>
                </c:pt>
              </c:strCache>
            </c:strRef>
          </c:cat>
          <c:val>
            <c:numRef>
              <c:f>highest!$B$2:$B$10</c:f>
              <c:numCache>
                <c:formatCode>General</c:formatCode>
                <c:ptCount val="9"/>
                <c:pt idx="0">
                  <c:v>0</c:v>
                </c:pt>
                <c:pt idx="1">
                  <c:v>2429</c:v>
                </c:pt>
                <c:pt idx="2">
                  <c:v>4395</c:v>
                </c:pt>
                <c:pt idx="3">
                  <c:v>2616</c:v>
                </c:pt>
                <c:pt idx="4">
                  <c:v>1008.76</c:v>
                </c:pt>
                <c:pt idx="5">
                  <c:v>3684.3</c:v>
                </c:pt>
                <c:pt idx="6">
                  <c:v>2739.8</c:v>
                </c:pt>
                <c:pt idx="7">
                  <c:v>848.4</c:v>
                </c:pt>
                <c:pt idx="8">
                  <c:v>4324.18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6-CC43-8FEB-440172171161}"/>
            </c:ext>
          </c:extLst>
        </c:ser>
        <c:ser>
          <c:idx val="1"/>
          <c:order val="1"/>
          <c:tx>
            <c:strRef>
              <c:f>highest!$C$1</c:f>
              <c:strCache>
                <c:ptCount val="1"/>
                <c:pt idx="0">
                  <c:v>In prison (Eur/per prisoner/per year)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highest!$A$2:$A$10</c:f>
              <c:strCache>
                <c:ptCount val="9"/>
                <c:pt idx="0">
                  <c:v>Slovenia</c:v>
                </c:pt>
                <c:pt idx="1">
                  <c:v>Bulgaria</c:v>
                </c:pt>
                <c:pt idx="2">
                  <c:v>Estonia</c:v>
                </c:pt>
                <c:pt idx="3">
                  <c:v>Bosnia</c:v>
                </c:pt>
                <c:pt idx="4">
                  <c:v>Croatia</c:v>
                </c:pt>
                <c:pt idx="5">
                  <c:v>Czech Republic</c:v>
                </c:pt>
                <c:pt idx="6">
                  <c:v>Slovakia</c:v>
                </c:pt>
                <c:pt idx="7">
                  <c:v>Hungary</c:v>
                </c:pt>
                <c:pt idx="8">
                  <c:v>Latvia</c:v>
                </c:pt>
              </c:strCache>
            </c:strRef>
          </c:cat>
          <c:val>
            <c:numRef>
              <c:f>highest!$C$2:$C$10</c:f>
              <c:numCache>
                <c:formatCode>General</c:formatCode>
                <c:ptCount val="9"/>
                <c:pt idx="0">
                  <c:v>22640</c:v>
                </c:pt>
                <c:pt idx="1">
                  <c:v>20845</c:v>
                </c:pt>
                <c:pt idx="2">
                  <c:v>19164</c:v>
                </c:pt>
                <c:pt idx="3">
                  <c:v>18250</c:v>
                </c:pt>
                <c:pt idx="4">
                  <c:v>16450</c:v>
                </c:pt>
                <c:pt idx="5">
                  <c:v>16425</c:v>
                </c:pt>
                <c:pt idx="6">
                  <c:v>14793.45</c:v>
                </c:pt>
                <c:pt idx="7">
                  <c:v>14030</c:v>
                </c:pt>
                <c:pt idx="8">
                  <c:v>10895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E6-CC43-8FEB-440172171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6631152"/>
        <c:axId val="1146592352"/>
      </c:barChart>
      <c:catAx>
        <c:axId val="1146631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592352"/>
        <c:crosses val="autoZero"/>
        <c:auto val="1"/>
        <c:lblAlgn val="ctr"/>
        <c:lblOffset val="100"/>
        <c:noMultiLvlLbl val="0"/>
      </c:catAx>
      <c:valAx>
        <c:axId val="114659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63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MIDDLE CRIMINALIZATION COSTS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middle!$B$1</c:f>
              <c:strCache>
                <c:ptCount val="1"/>
                <c:pt idx="0">
                  <c:v>in freedom (Eur/per client/per year)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middle!$A$2:$A$17</c:f>
              <c:strCache>
                <c:ptCount val="13"/>
                <c:pt idx="0">
                  <c:v>Romania</c:v>
                </c:pt>
                <c:pt idx="1">
                  <c:v>Poland</c:v>
                </c:pt>
                <c:pt idx="2">
                  <c:v>Lithuania</c:v>
                </c:pt>
                <c:pt idx="3">
                  <c:v>Russia</c:v>
                </c:pt>
                <c:pt idx="4">
                  <c:v>Kosovo</c:v>
                </c:pt>
                <c:pt idx="5">
                  <c:v>Serbia</c:v>
                </c:pt>
                <c:pt idx="6">
                  <c:v>Macedonia</c:v>
                </c:pt>
                <c:pt idx="7">
                  <c:v>Albania</c:v>
                </c:pt>
                <c:pt idx="8">
                  <c:v>Montenegro</c:v>
                </c:pt>
                <c:pt idx="9">
                  <c:v>Azerbaijan</c:v>
                </c:pt>
                <c:pt idx="10">
                  <c:v>Georgia</c:v>
                </c:pt>
                <c:pt idx="11">
                  <c:v>Armenia</c:v>
                </c:pt>
                <c:pt idx="12">
                  <c:v>Moldova</c:v>
                </c:pt>
              </c:strCache>
            </c:strRef>
          </c:cat>
          <c:val>
            <c:numRef>
              <c:f>middle!$B$2:$B$17</c:f>
              <c:numCache>
                <c:formatCode>General</c:formatCode>
                <c:ptCount val="13"/>
                <c:pt idx="0">
                  <c:v>2370</c:v>
                </c:pt>
                <c:pt idx="1">
                  <c:v>4619.76</c:v>
                </c:pt>
                <c:pt idx="2">
                  <c:v>4201.42</c:v>
                </c:pt>
                <c:pt idx="3">
                  <c:v>792</c:v>
                </c:pt>
                <c:pt idx="4">
                  <c:v>2224</c:v>
                </c:pt>
                <c:pt idx="5">
                  <c:v>1440</c:v>
                </c:pt>
                <c:pt idx="6">
                  <c:v>1382</c:v>
                </c:pt>
                <c:pt idx="7">
                  <c:v>640</c:v>
                </c:pt>
                <c:pt idx="8">
                  <c:v>2229.6999999999998</c:v>
                </c:pt>
                <c:pt idx="9">
                  <c:v>0</c:v>
                </c:pt>
                <c:pt idx="10">
                  <c:v>1381</c:v>
                </c:pt>
                <c:pt idx="11">
                  <c:v>0</c:v>
                </c:pt>
                <c:pt idx="12">
                  <c:v>1615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A-F545-AB92-A78990B54650}"/>
            </c:ext>
          </c:extLst>
        </c:ser>
        <c:ser>
          <c:idx val="1"/>
          <c:order val="1"/>
          <c:tx>
            <c:strRef>
              <c:f>middle!$C$1</c:f>
              <c:strCache>
                <c:ptCount val="1"/>
                <c:pt idx="0">
                  <c:v>In prison (Eur/per prisoner/per year)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middle!$A$2:$A$17</c:f>
              <c:strCache>
                <c:ptCount val="13"/>
                <c:pt idx="0">
                  <c:v>Romania</c:v>
                </c:pt>
                <c:pt idx="1">
                  <c:v>Poland</c:v>
                </c:pt>
                <c:pt idx="2">
                  <c:v>Lithuania</c:v>
                </c:pt>
                <c:pt idx="3">
                  <c:v>Russia</c:v>
                </c:pt>
                <c:pt idx="4">
                  <c:v>Kosovo</c:v>
                </c:pt>
                <c:pt idx="5">
                  <c:v>Serbia</c:v>
                </c:pt>
                <c:pt idx="6">
                  <c:v>Macedonia</c:v>
                </c:pt>
                <c:pt idx="7">
                  <c:v>Albania</c:v>
                </c:pt>
                <c:pt idx="8">
                  <c:v>Montenegro</c:v>
                </c:pt>
                <c:pt idx="9">
                  <c:v>Azerbaijan</c:v>
                </c:pt>
                <c:pt idx="10">
                  <c:v>Georgia</c:v>
                </c:pt>
                <c:pt idx="11">
                  <c:v>Armenia</c:v>
                </c:pt>
                <c:pt idx="12">
                  <c:v>Moldova</c:v>
                </c:pt>
              </c:strCache>
            </c:strRef>
          </c:cat>
          <c:val>
            <c:numRef>
              <c:f>middle!$C$2:$C$17</c:f>
              <c:numCache>
                <c:formatCode>General</c:formatCode>
                <c:ptCount val="13"/>
                <c:pt idx="0">
                  <c:v>8994</c:v>
                </c:pt>
                <c:pt idx="1">
                  <c:v>8760</c:v>
                </c:pt>
                <c:pt idx="2">
                  <c:v>8508.15</c:v>
                </c:pt>
                <c:pt idx="3">
                  <c:v>8216.15</c:v>
                </c:pt>
                <c:pt idx="4" formatCode="#,##0.00">
                  <c:v>8030</c:v>
                </c:pt>
                <c:pt idx="5">
                  <c:v>7300</c:v>
                </c:pt>
                <c:pt idx="6">
                  <c:v>6413.5</c:v>
                </c:pt>
                <c:pt idx="7" formatCode="#,##0.00">
                  <c:v>6205</c:v>
                </c:pt>
                <c:pt idx="8" formatCode="#,##0.00">
                  <c:v>5475</c:v>
                </c:pt>
                <c:pt idx="9">
                  <c:v>4413</c:v>
                </c:pt>
                <c:pt idx="10">
                  <c:v>4197.5</c:v>
                </c:pt>
                <c:pt idx="11">
                  <c:v>4051</c:v>
                </c:pt>
                <c:pt idx="12">
                  <c:v>4015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4A-F545-AB92-A78990B54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8607568"/>
        <c:axId val="1168169904"/>
      </c:barChart>
      <c:catAx>
        <c:axId val="1168607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169904"/>
        <c:crosses val="autoZero"/>
        <c:auto val="1"/>
        <c:lblAlgn val="ctr"/>
        <c:lblOffset val="100"/>
        <c:noMultiLvlLbl val="0"/>
      </c:catAx>
      <c:valAx>
        <c:axId val="1168169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60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0.72927</cdr:x>
      <cdr:y>0.46277</cdr:y>
    </cdr:from>
    <cdr:to>
      <cdr:x>0.76373</cdr:x>
      <cdr:y>0.52111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2FF89224-1C69-2946-ABEB-CE8C145DDCE4}"/>
            </a:ext>
          </a:extLst>
        </cdr:cNvPr>
        <cdr:cNvSpPr txBox="1"/>
      </cdr:nvSpPr>
      <cdr:spPr>
        <a:xfrm xmlns:a="http://schemas.openxmlformats.org/drawingml/2006/main">
          <a:off x="6927016" y="3173661"/>
          <a:ext cx="32733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5</a:t>
          </a:r>
        </a:p>
      </cdr:txBody>
    </cdr:sp>
  </cdr:relSizeAnchor>
  <cdr:relSizeAnchor xmlns:cdr="http://schemas.openxmlformats.org/drawingml/2006/chartDrawing">
    <cdr:from>
      <cdr:x>0.77195</cdr:x>
      <cdr:y>0.51915</cdr:y>
    </cdr:from>
    <cdr:to>
      <cdr:x>0.80641</cdr:x>
      <cdr:y>0.5775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A4528802-F8BD-4E46-8A4E-B66638D966A9}"/>
            </a:ext>
          </a:extLst>
        </cdr:cNvPr>
        <cdr:cNvSpPr txBox="1"/>
      </cdr:nvSpPr>
      <cdr:spPr>
        <a:xfrm xmlns:a="http://schemas.openxmlformats.org/drawingml/2006/main">
          <a:off x="7332379" y="3560363"/>
          <a:ext cx="32733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5</a:t>
          </a:r>
        </a:p>
      </cdr:txBody>
    </cdr:sp>
  </cdr:relSizeAnchor>
  <cdr:relSizeAnchor xmlns:cdr="http://schemas.openxmlformats.org/drawingml/2006/chartDrawing">
    <cdr:from>
      <cdr:x>0.82641</cdr:x>
      <cdr:y>0.56738</cdr:y>
    </cdr:from>
    <cdr:to>
      <cdr:x>0.86087</cdr:x>
      <cdr:y>0.62572</cdr:y>
    </cdr:to>
    <cdr:sp macro="" textlink="">
      <cdr:nvSpPr>
        <cdr:cNvPr id="4" name="TextBox 7">
          <a:extLst xmlns:a="http://schemas.openxmlformats.org/drawingml/2006/main">
            <a:ext uri="{FF2B5EF4-FFF2-40B4-BE49-F238E27FC236}">
              <a16:creationId xmlns:a16="http://schemas.microsoft.com/office/drawing/2014/main" id="{1CE32CA2-AD7C-7D47-8A85-FA29D15BE655}"/>
            </a:ext>
          </a:extLst>
        </cdr:cNvPr>
        <cdr:cNvSpPr txBox="1"/>
      </cdr:nvSpPr>
      <cdr:spPr>
        <a:xfrm xmlns:a="http://schemas.openxmlformats.org/drawingml/2006/main">
          <a:off x="7849710" y="3891082"/>
          <a:ext cx="32733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4</a:t>
          </a:r>
        </a:p>
      </cdr:txBody>
    </cdr:sp>
  </cdr:relSizeAnchor>
  <cdr:relSizeAnchor xmlns:cdr="http://schemas.openxmlformats.org/drawingml/2006/chartDrawing">
    <cdr:from>
      <cdr:x>0.85392</cdr:x>
      <cdr:y>0.63268</cdr:y>
    </cdr:from>
    <cdr:to>
      <cdr:x>0.90981</cdr:x>
      <cdr:y>0.7</cdr:y>
    </cdr:to>
    <cdr:sp macro="" textlink="">
      <cdr:nvSpPr>
        <cdr:cNvPr id="5" name="TextBox 7">
          <a:extLst xmlns:a="http://schemas.openxmlformats.org/drawingml/2006/main">
            <a:ext uri="{FF2B5EF4-FFF2-40B4-BE49-F238E27FC236}">
              <a16:creationId xmlns:a16="http://schemas.microsoft.com/office/drawing/2014/main" id="{1CE32CA2-AD7C-7D47-8A85-FA29D15BE655}"/>
            </a:ext>
          </a:extLst>
        </cdr:cNvPr>
        <cdr:cNvSpPr txBox="1"/>
      </cdr:nvSpPr>
      <cdr:spPr>
        <a:xfrm xmlns:a="http://schemas.openxmlformats.org/drawingml/2006/main">
          <a:off x="8110967" y="4338951"/>
          <a:ext cx="530915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rgbClr val="FF0000"/>
              </a:solidFill>
            </a:rPr>
            <a:t>10</a:t>
          </a:r>
        </a:p>
      </cdr:txBody>
    </cdr:sp>
  </cdr:relSizeAnchor>
  <cdr:relSizeAnchor xmlns:cdr="http://schemas.openxmlformats.org/drawingml/2006/chartDrawing">
    <cdr:from>
      <cdr:x>0.88142</cdr:x>
      <cdr:y>0.70615</cdr:y>
    </cdr:from>
    <cdr:to>
      <cdr:x>0.91588</cdr:x>
      <cdr:y>0.7645</cdr:y>
    </cdr:to>
    <cdr:sp macro="" textlink="">
      <cdr:nvSpPr>
        <cdr:cNvPr id="6" name="TextBox 7">
          <a:extLst xmlns:a="http://schemas.openxmlformats.org/drawingml/2006/main">
            <a:ext uri="{FF2B5EF4-FFF2-40B4-BE49-F238E27FC236}">
              <a16:creationId xmlns:a16="http://schemas.microsoft.com/office/drawing/2014/main" id="{1CE32CA2-AD7C-7D47-8A85-FA29D15BE655}"/>
            </a:ext>
          </a:extLst>
        </cdr:cNvPr>
        <cdr:cNvSpPr txBox="1"/>
      </cdr:nvSpPr>
      <cdr:spPr>
        <a:xfrm xmlns:a="http://schemas.openxmlformats.org/drawingml/2006/main">
          <a:off x="8372223" y="4842803"/>
          <a:ext cx="32733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2</a:t>
          </a:r>
        </a:p>
      </cdr:txBody>
    </cdr:sp>
  </cdr:relSizeAnchor>
  <cdr:relSizeAnchor xmlns:cdr="http://schemas.openxmlformats.org/drawingml/2006/chartDrawing">
    <cdr:from>
      <cdr:x>0.88535</cdr:x>
      <cdr:y>0.76058</cdr:y>
    </cdr:from>
    <cdr:to>
      <cdr:x>0.91981</cdr:x>
      <cdr:y>0.81892</cdr:y>
    </cdr:to>
    <cdr:sp macro="" textlink="">
      <cdr:nvSpPr>
        <cdr:cNvPr id="7" name="TextBox 7">
          <a:extLst xmlns:a="http://schemas.openxmlformats.org/drawingml/2006/main">
            <a:ext uri="{FF2B5EF4-FFF2-40B4-BE49-F238E27FC236}">
              <a16:creationId xmlns:a16="http://schemas.microsoft.com/office/drawing/2014/main" id="{1CE32CA2-AD7C-7D47-8A85-FA29D15BE655}"/>
            </a:ext>
          </a:extLst>
        </cdr:cNvPr>
        <cdr:cNvSpPr txBox="1"/>
      </cdr:nvSpPr>
      <cdr:spPr>
        <a:xfrm xmlns:a="http://schemas.openxmlformats.org/drawingml/2006/main">
          <a:off x="8409546" y="5216029"/>
          <a:ext cx="32733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2</a:t>
          </a:r>
        </a:p>
      </cdr:txBody>
    </cdr:sp>
  </cdr:relSizeAnchor>
  <cdr:relSizeAnchor xmlns:cdr="http://schemas.openxmlformats.org/drawingml/2006/chartDrawing">
    <cdr:from>
      <cdr:x>0.905</cdr:x>
      <cdr:y>0.82044</cdr:y>
    </cdr:from>
    <cdr:to>
      <cdr:x>0.93946</cdr:x>
      <cdr:y>0.92366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1CE32CA2-AD7C-7D47-8A85-FA29D15BE655}"/>
            </a:ext>
          </a:extLst>
        </cdr:cNvPr>
        <cdr:cNvSpPr txBox="1"/>
      </cdr:nvSpPr>
      <cdr:spPr>
        <a:xfrm xmlns:a="http://schemas.openxmlformats.org/drawingml/2006/main">
          <a:off x="8596158" y="5626575"/>
          <a:ext cx="327334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4</a:t>
          </a:r>
        </a:p>
        <a:p xmlns:a="http://schemas.openxmlformats.org/drawingml/2006/main"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EC05A-B10B-1C4F-B2CF-F45AB7D201C9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25C19-7D40-5341-97EA-EF2062222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5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do not want preaching to the convert. If you are here in harm reduction conference, it mean that you know about efficiency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5C19-7D40-5341-97EA-EF20622220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3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5C19-7D40-5341-97EA-EF20622220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5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started this assessment, I thought that is states spend 2-3 times more on prison then on supporting person in freedom, it is impressive. Now you could see what is impressive. </a:t>
            </a:r>
          </a:p>
          <a:p>
            <a:r>
              <a:rPr lang="en-US" dirty="0"/>
              <a:t>17 people could get full package of harm reduction services instead of keeping one f them in prison. 16 times more spend in Croatia. </a:t>
            </a:r>
          </a:p>
          <a:p>
            <a:r>
              <a:rPr lang="en-US" dirty="0"/>
              <a:t>9 times more is spend for harm reduction in comparison to prison in </a:t>
            </a:r>
            <a:r>
              <a:rPr lang="en-US" b="1" dirty="0">
                <a:solidFill>
                  <a:srgbClr val="FF0000"/>
                </a:solidFill>
              </a:rPr>
              <a:t>Bulgaria.</a:t>
            </a:r>
            <a:r>
              <a:rPr lang="en-US" dirty="0"/>
              <a:t> I should not say spent – it was spent by Global Fund for this till the mid of 2018. since summer of 2018 all programs of needle exchange in Bulgaria are closed. There is only OST left.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5C19-7D40-5341-97EA-EF20622220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0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5C19-7D40-5341-97EA-EF20622220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2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72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7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078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42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03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3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52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7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8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4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3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4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4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5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F2B6C82-6C4D-9842-A49C-4B7465746DF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595E9-63F7-BB49-A86D-562525404B2F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920" y="5771805"/>
            <a:ext cx="2038393" cy="8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(null)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67C48-48E9-E044-91A8-16FC23C98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035" y="1324970"/>
            <a:ext cx="9817845" cy="3329581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Criminalization costs</a:t>
            </a:r>
            <a:r>
              <a:rPr lang="en-US" sz="4400" b="1" i="1" dirty="0"/>
              <a:t> in the EECA countries: </a:t>
            </a:r>
            <a:br>
              <a:rPr lang="en-US" sz="4400" b="1" i="1" dirty="0"/>
            </a:br>
            <a:r>
              <a:rPr lang="en-US" sz="4400" b="1" i="1" dirty="0"/>
              <a:t>what repressive drug policy costs for the societies?</a:t>
            </a:r>
            <a:endParaRPr lang="ru-RU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D232C-6DF8-EE4B-8E15-832E440E6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1187" y="4913194"/>
            <a:ext cx="6677855" cy="1503529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pPr algn="r"/>
            <a:r>
              <a:rPr lang="en-US" sz="5400" dirty="0"/>
              <a:t>Eliza </a:t>
            </a:r>
            <a:r>
              <a:rPr lang="en-US" sz="5400" dirty="0" err="1"/>
              <a:t>Kurcevic</a:t>
            </a:r>
            <a:r>
              <a:rPr lang="en-US" sz="5400" dirty="0"/>
              <a:t>, Ganna Dovbakh, </a:t>
            </a:r>
          </a:p>
          <a:p>
            <a:pPr algn="r"/>
            <a:r>
              <a:rPr lang="en-US" sz="5400" dirty="0"/>
              <a:t>Eurasian harm reduction  Association </a:t>
            </a:r>
          </a:p>
          <a:p>
            <a:endParaRPr lang="ru-RU" sz="5200" dirty="0"/>
          </a:p>
        </p:txBody>
      </p:sp>
    </p:spTree>
    <p:extLst>
      <p:ext uri="{BB962C8B-B14F-4D97-AF65-F5344CB8AC3E}">
        <p14:creationId xmlns:p14="http://schemas.microsoft.com/office/powerpoint/2010/main" val="55217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55C2-86F1-6A48-AD7A-437826E2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EHRA resource webpage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35B11-4392-7D4F-897C-8C8814EF77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250302"/>
            <a:ext cx="7987004" cy="5169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5DA6DD-41D0-4A42-9D5E-8BE42618B73E}"/>
              </a:ext>
            </a:extLst>
          </p:cNvPr>
          <p:cNvSpPr/>
          <p:nvPr/>
        </p:nvSpPr>
        <p:spPr>
          <a:xfrm>
            <a:off x="4284626" y="6419461"/>
            <a:ext cx="5968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https://</a:t>
            </a:r>
            <a:r>
              <a:rPr lang="en-US" sz="2000" b="1" dirty="0" err="1">
                <a:solidFill>
                  <a:schemeClr val="tx2"/>
                </a:solidFill>
              </a:rPr>
              <a:t>harmreductioneurasia.org</a:t>
            </a:r>
            <a:r>
              <a:rPr lang="en-US" sz="2000" b="1" dirty="0">
                <a:solidFill>
                  <a:schemeClr val="tx2"/>
                </a:solidFill>
              </a:rPr>
              <a:t>/drug-policy/</a:t>
            </a:r>
          </a:p>
        </p:txBody>
      </p:sp>
    </p:spTree>
    <p:extLst>
      <p:ext uri="{BB962C8B-B14F-4D97-AF65-F5344CB8AC3E}">
        <p14:creationId xmlns:p14="http://schemas.microsoft.com/office/powerpoint/2010/main" val="306480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CE97C-21E8-F244-B064-2EFBF2FA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3C547-FF70-3D4D-9662-034A96311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751" y="2052918"/>
            <a:ext cx="805310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r>
              <a:rPr lang="en-US" sz="2400" dirty="0"/>
              <a:t>There no spare money for harm reduction services. Isn't it?</a:t>
            </a:r>
          </a:p>
          <a:p>
            <a:r>
              <a:rPr lang="en-US" sz="2400" dirty="0"/>
              <a:t>Data on criminalization costs and arguments build on it</a:t>
            </a:r>
          </a:p>
          <a:p>
            <a:r>
              <a:rPr lang="en-US" sz="2400" dirty="0"/>
              <a:t>EHRA drug policy web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365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9411-4B78-5149-AB51-6A9FB308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Criminalization costs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57575-F402-1743-8756-507552D74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849" y="1492898"/>
            <a:ext cx="8389004" cy="4755501"/>
          </a:xfrm>
        </p:spPr>
        <p:txBody>
          <a:bodyPr>
            <a:noAutofit/>
          </a:bodyPr>
          <a:lstStyle/>
          <a:p>
            <a:r>
              <a:rPr lang="en-US" sz="2400" dirty="0"/>
              <a:t>Data collected and verified by </a:t>
            </a:r>
            <a:r>
              <a:rPr lang="en-US" sz="2400" b="1" dirty="0">
                <a:solidFill>
                  <a:srgbClr val="FF0000"/>
                </a:solidFill>
              </a:rPr>
              <a:t>EHRA members </a:t>
            </a:r>
            <a:r>
              <a:rPr lang="en-US" sz="2400" dirty="0"/>
              <a:t>– civil society and PUD community </a:t>
            </a:r>
          </a:p>
          <a:p>
            <a:r>
              <a:rPr lang="en-US" sz="2400" dirty="0"/>
              <a:t>Open documents/official reports is the main information source</a:t>
            </a:r>
          </a:p>
          <a:p>
            <a:r>
              <a:rPr lang="en-US" sz="2400" dirty="0"/>
              <a:t>Requests for financial information from governmental </a:t>
            </a:r>
          </a:p>
          <a:p>
            <a:r>
              <a:rPr lang="en-US" sz="2400" dirty="0"/>
              <a:t>Verification/triangulation of data from different sources by community members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No data </a:t>
            </a:r>
            <a:r>
              <a:rPr lang="en-US" sz="2400" dirty="0"/>
              <a:t>– means that community and civil society have no access to information about cost of the programs or expenditures. </a:t>
            </a:r>
          </a:p>
        </p:txBody>
      </p:sp>
    </p:spTree>
    <p:extLst>
      <p:ext uri="{BB962C8B-B14F-4D97-AF65-F5344CB8AC3E}">
        <p14:creationId xmlns:p14="http://schemas.microsoft.com/office/powerpoint/2010/main" val="7898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73141A-5181-4D4A-9C51-B81503D06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0131"/>
            <a:ext cx="9647854" cy="6787869"/>
          </a:xfrm>
        </p:spPr>
      </p:pic>
    </p:spTree>
    <p:extLst>
      <p:ext uri="{BB962C8B-B14F-4D97-AF65-F5344CB8AC3E}">
        <p14:creationId xmlns:p14="http://schemas.microsoft.com/office/powerpoint/2010/main" val="191117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F35B-4F94-6E49-A6D7-C1104A85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944B52-E4D0-6940-BD0B-B597ECD84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86232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225958-0C75-F94E-86F6-54896A3D9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902860"/>
              </p:ext>
            </p:extLst>
          </p:nvPr>
        </p:nvGraphicFramePr>
        <p:xfrm>
          <a:off x="335902" y="0"/>
          <a:ext cx="10263674" cy="645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818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6A3077-A2F7-7D40-9B79-A06D2ADC64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690539"/>
              </p:ext>
            </p:extLst>
          </p:nvPr>
        </p:nvGraphicFramePr>
        <p:xfrm>
          <a:off x="167951" y="130629"/>
          <a:ext cx="10207690" cy="621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1B509D-088F-384F-BAD0-6EFA66B4AAF0}"/>
              </a:ext>
            </a:extLst>
          </p:cNvPr>
          <p:cNvSpPr txBox="1"/>
          <p:nvPr/>
        </p:nvSpPr>
        <p:spPr>
          <a:xfrm>
            <a:off x="6139543" y="7837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5A0B6-9FD7-844A-B4F1-2BE4BEFE277C}"/>
              </a:ext>
            </a:extLst>
          </p:cNvPr>
          <p:cNvSpPr txBox="1"/>
          <p:nvPr/>
        </p:nvSpPr>
        <p:spPr>
          <a:xfrm>
            <a:off x="6963747" y="13280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73A38B-D585-584E-8553-8DC80CC299F6}"/>
              </a:ext>
            </a:extLst>
          </p:cNvPr>
          <p:cNvSpPr txBox="1"/>
          <p:nvPr/>
        </p:nvSpPr>
        <p:spPr>
          <a:xfrm>
            <a:off x="7467600" y="19252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31589-C0D1-864B-926C-9B069814B44E}"/>
              </a:ext>
            </a:extLst>
          </p:cNvPr>
          <p:cNvSpPr txBox="1"/>
          <p:nvPr/>
        </p:nvSpPr>
        <p:spPr>
          <a:xfrm>
            <a:off x="7990114" y="25037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5C69EA-82CB-6E4B-B4BB-92694D5CEE20}"/>
              </a:ext>
            </a:extLst>
          </p:cNvPr>
          <p:cNvSpPr txBox="1"/>
          <p:nvPr/>
        </p:nvSpPr>
        <p:spPr>
          <a:xfrm>
            <a:off x="8317448" y="2903824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9B0A86-D838-C649-8B16-D1A9A0E2AA3F}"/>
              </a:ext>
            </a:extLst>
          </p:cNvPr>
          <p:cNvSpPr txBox="1"/>
          <p:nvPr/>
        </p:nvSpPr>
        <p:spPr>
          <a:xfrm>
            <a:off x="8809866" y="347759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E2008-8415-5547-A617-8AB0D69A24C6}"/>
              </a:ext>
            </a:extLst>
          </p:cNvPr>
          <p:cNvSpPr txBox="1"/>
          <p:nvPr/>
        </p:nvSpPr>
        <p:spPr>
          <a:xfrm>
            <a:off x="9137200" y="39397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3ED0DC-5CA5-3442-9C45-8357C7476762}"/>
              </a:ext>
            </a:extLst>
          </p:cNvPr>
          <p:cNvSpPr txBox="1"/>
          <p:nvPr/>
        </p:nvSpPr>
        <p:spPr>
          <a:xfrm>
            <a:off x="9464534" y="44250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8260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6EC036E-D635-5246-AD89-F68BD1968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398083"/>
              </p:ext>
            </p:extLst>
          </p:nvPr>
        </p:nvGraphicFramePr>
        <p:xfrm>
          <a:off x="0" y="0"/>
          <a:ext cx="949856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1A99D3-DAFA-1E46-A9FA-9215B569CBED}"/>
              </a:ext>
            </a:extLst>
          </p:cNvPr>
          <p:cNvSpPr txBox="1"/>
          <p:nvPr/>
        </p:nvSpPr>
        <p:spPr>
          <a:xfrm>
            <a:off x="4749281" y="6344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07A8E-48CD-A241-AD22-94846812FFF5}"/>
              </a:ext>
            </a:extLst>
          </p:cNvPr>
          <p:cNvSpPr txBox="1"/>
          <p:nvPr/>
        </p:nvSpPr>
        <p:spPr>
          <a:xfrm>
            <a:off x="5063000" y="14690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89224-1C69-2946-ABEB-CE8C145DDCE4}"/>
              </a:ext>
            </a:extLst>
          </p:cNvPr>
          <p:cNvSpPr txBox="1"/>
          <p:nvPr/>
        </p:nvSpPr>
        <p:spPr>
          <a:xfrm>
            <a:off x="5943187" y="23118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854E5-6A33-6845-8482-36DDAE11F165}"/>
              </a:ext>
            </a:extLst>
          </p:cNvPr>
          <p:cNvSpPr txBox="1"/>
          <p:nvPr/>
        </p:nvSpPr>
        <p:spPr>
          <a:xfrm>
            <a:off x="6506134" y="2711996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9259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6533-DC2A-5444-B81A-E47A8FD2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7" y="452718"/>
            <a:ext cx="9173757" cy="96553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Lithuania: waisted lives and 25 </a:t>
            </a:r>
            <a:r>
              <a:rPr lang="en-US" dirty="0" err="1">
                <a:solidFill>
                  <a:srgbClr val="7030A0"/>
                </a:solidFill>
              </a:rPr>
              <a:t>mln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9F30-A739-D545-A519-1AE5CACB5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18254"/>
            <a:ext cx="10242712" cy="4830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Because of recent criminalization of drug possession in Lithuania, registered crimes of the possession of drugs raised in 2018 by 17,7% (even till sept):</a:t>
            </a:r>
          </a:p>
          <a:p>
            <a:r>
              <a:rPr lang="en-US" dirty="0"/>
              <a:t>In 2017 m. - 1959</a:t>
            </a:r>
          </a:p>
          <a:p>
            <a:r>
              <a:rPr lang="en-US" dirty="0"/>
              <a:t>In 2018 m. (January - September) – </a:t>
            </a:r>
            <a:r>
              <a:rPr lang="en-US" b="1" dirty="0"/>
              <a:t>2305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 2017, </a:t>
            </a:r>
            <a:r>
              <a:rPr lang="en-US" b="1" dirty="0"/>
              <a:t>755</a:t>
            </a:r>
            <a:r>
              <a:rPr lang="en-US" dirty="0"/>
              <a:t> people were in prison for the drug possession in Lithuanian prisons. Average sentence for such crime, given by the court is 8 years and the real sentence is </a:t>
            </a:r>
            <a:r>
              <a:rPr lang="en-US" b="1" dirty="0"/>
              <a:t>4 years</a:t>
            </a:r>
            <a:r>
              <a:rPr lang="en-US" dirty="0"/>
              <a:t>. One day costs 23,31 Eur./ per day/ per prisoner so for one year it’s </a:t>
            </a:r>
            <a:r>
              <a:rPr lang="en-US" b="1" dirty="0"/>
              <a:t>8508 Eur</a:t>
            </a:r>
            <a:r>
              <a:rPr lang="en-US" dirty="0"/>
              <a:t>. Investigation and court expenditures are not included, as well as lost incomes and taxes for this period.</a:t>
            </a:r>
          </a:p>
          <a:p>
            <a:pPr marL="0" indent="0">
              <a:buNone/>
            </a:pPr>
            <a:r>
              <a:rPr lang="en-US" sz="2400" b="1" i="1" dirty="0"/>
              <a:t>Calculation: 755 people*8508 Eur. (prison costs)*4 years = </a:t>
            </a:r>
            <a:r>
              <a:rPr lang="en-US" sz="2400" b="1" i="1" dirty="0">
                <a:solidFill>
                  <a:srgbClr val="FF0000"/>
                </a:solidFill>
              </a:rPr>
              <a:t>25 694 160,00 Euro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We’ll see if this argument against criminalization of drugs possession will work during Lithuanian Parliament discussion next week.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34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12599</TotalTime>
  <Words>349</Words>
  <Application>Microsoft Macintosh PowerPoint</Application>
  <PresentationFormat>Widescreen</PresentationFormat>
  <Paragraphs>55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Ион</vt:lpstr>
      <vt:lpstr>Criminalization costs in the EECA countries:  what repressive drug policy costs for the societies?</vt:lpstr>
      <vt:lpstr>Key questions</vt:lpstr>
      <vt:lpstr>Criminalization costs method</vt:lpstr>
      <vt:lpstr>PowerPoint Presentation</vt:lpstr>
      <vt:lpstr>map</vt:lpstr>
      <vt:lpstr>PowerPoint Presentation</vt:lpstr>
      <vt:lpstr>PowerPoint Presentation</vt:lpstr>
      <vt:lpstr>PowerPoint Presentation</vt:lpstr>
      <vt:lpstr>Lithuania: waisted lives and 25 mln </vt:lpstr>
      <vt:lpstr>EHRA resource webpage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Ganna Dovbakh</cp:lastModifiedBy>
  <cp:revision>211</cp:revision>
  <dcterms:created xsi:type="dcterms:W3CDTF">2018-02-02T12:03:45Z</dcterms:created>
  <dcterms:modified xsi:type="dcterms:W3CDTF">2018-11-23T05:31:25Z</dcterms:modified>
</cp:coreProperties>
</file>