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300" r:id="rId4"/>
    <p:sldId id="301" r:id="rId5"/>
    <p:sldId id="261" r:id="rId6"/>
    <p:sldId id="262" r:id="rId7"/>
    <p:sldId id="278" r:id="rId8"/>
    <p:sldId id="280" r:id="rId9"/>
    <p:sldId id="297" r:id="rId10"/>
    <p:sldId id="296" r:id="rId11"/>
    <p:sldId id="298" r:id="rId12"/>
    <p:sldId id="299" r:id="rId13"/>
    <p:sldId id="271" r:id="rId14"/>
    <p:sldId id="272" r:id="rId15"/>
    <p:sldId id="273" r:id="rId16"/>
    <p:sldId id="274" r:id="rId17"/>
    <p:sldId id="275" r:id="rId18"/>
    <p:sldId id="276" r:id="rId19"/>
    <p:sldId id="30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34"/>
    <p:restoredTop sz="95324"/>
  </p:normalViewPr>
  <p:slideViewPr>
    <p:cSldViewPr snapToGrid="0" snapToObjects="1">
      <p:cViewPr varScale="1">
        <p:scale>
          <a:sx n="64" d="100"/>
          <a:sy n="64" d="100"/>
        </p:scale>
        <p:origin x="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3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6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0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02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30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73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73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9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2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1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0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3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400" y="5817319"/>
            <a:ext cx="1785600" cy="7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3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dda.europa.eu/document-library/council-conclusions-promoting-use-alternatives-coercive-sanctions-drug-using-offenders_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Alternatives to Coercive Sanctions (ACS)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Dasha Matyushina-</a:t>
            </a:r>
            <a:r>
              <a:rPr lang="en-US" dirty="0" err="1"/>
              <a:t>ocheret</a:t>
            </a:r>
            <a:endParaRPr lang="en-US" dirty="0"/>
          </a:p>
          <a:p>
            <a:r>
              <a:rPr lang="en-US" dirty="0"/>
              <a:t>Eurasian harm reduction association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02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681D-0DA7-BC41-A999-A4E6829D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Persuasion 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28B7F-1DC8-0045-B9ED-46F304467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each of </a:t>
            </a:r>
            <a:r>
              <a:rPr lang="ru-RU" dirty="0"/>
              <a:t>18 </a:t>
            </a:r>
            <a:r>
              <a:rPr lang="en-US" dirty="0"/>
              <a:t>provinces</a:t>
            </a:r>
            <a:endParaRPr lang="ru-RU" dirty="0"/>
          </a:p>
          <a:p>
            <a:r>
              <a:rPr lang="en-US" dirty="0"/>
              <a:t>Lawyer, healthcare worker, social worker</a:t>
            </a:r>
            <a:endParaRPr lang="ru-RU" dirty="0"/>
          </a:p>
          <a:p>
            <a:r>
              <a:rPr lang="en-US" dirty="0"/>
              <a:t>Supported by a team of sociologists, psychologists and social workers</a:t>
            </a:r>
            <a:endParaRPr lang="ru-RU" dirty="0"/>
          </a:p>
          <a:p>
            <a:r>
              <a:rPr lang="en-US" dirty="0"/>
              <a:t>At the Commission</a:t>
            </a:r>
            <a:r>
              <a:rPr lang="ru-RU" dirty="0"/>
              <a:t>:</a:t>
            </a:r>
          </a:p>
          <a:p>
            <a:pPr lvl="1"/>
            <a:r>
              <a:rPr lang="en-US" dirty="0"/>
              <a:t>Focus on the causes of drug use, drug use patterns and history, signs of addiction, family history etc.</a:t>
            </a:r>
            <a:endParaRPr lang="ru-RU" dirty="0"/>
          </a:p>
          <a:p>
            <a:pPr lvl="1"/>
            <a:r>
              <a:rPr lang="en-US" dirty="0"/>
              <a:t>Drug harms are discussed</a:t>
            </a:r>
            <a:endParaRPr lang="ru-RU" dirty="0"/>
          </a:p>
          <a:p>
            <a:pPr lvl="1"/>
            <a:r>
              <a:rPr lang="en-US" dirty="0"/>
              <a:t>In needed, treatment options are discussed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00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57B7-9274-6844-9616-454649B2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F5B0-B1AA-ED49-99CB-9139FA81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or decrease of drug use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7FBAC-FDB2-B04B-8491-B4B634536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313518"/>
            <a:ext cx="7545414" cy="2210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BB6F74-1FCF-AB44-B8C9-17F3316A1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1" y="5581301"/>
            <a:ext cx="7545414" cy="667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AD39A0-CD5A-E048-BF18-ACF6B868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908" y="452718"/>
            <a:ext cx="2503945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3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66D5-8005-2841-B60A-4114275B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41AC4-F6AC-4345-BC67-CFF71FE24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 of HIV incidence and other health risks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F37BC-DEC4-B846-9448-F1A6A9DD9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082234"/>
            <a:ext cx="10084076" cy="2850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D8AA66-8293-874E-9630-6D7ADF6C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908" y="452718"/>
            <a:ext cx="2503945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8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</a:t>
            </a:r>
            <a:r>
              <a:rPr lang="ru-RU" dirty="0"/>
              <a:t> (</a:t>
            </a:r>
            <a:r>
              <a:rPr lang="en-US" dirty="0"/>
              <a:t>USA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430" y="2209801"/>
            <a:ext cx="7772400" cy="3611563"/>
          </a:xfrm>
        </p:spPr>
        <p:txBody>
          <a:bodyPr>
            <a:normAutofit/>
          </a:bodyPr>
          <a:lstStyle/>
          <a:p>
            <a:r>
              <a:rPr lang="en-US" dirty="0"/>
              <a:t>USA is the country with the world’s highest prison population </a:t>
            </a:r>
            <a:r>
              <a:rPr lang="ru-RU" dirty="0"/>
              <a:t>– 2.2 </a:t>
            </a:r>
            <a:r>
              <a:rPr lang="en-US" dirty="0"/>
              <a:t>million</a:t>
            </a:r>
            <a:endParaRPr lang="ru-RU" dirty="0"/>
          </a:p>
          <a:p>
            <a:r>
              <a:rPr lang="ru-RU" dirty="0"/>
              <a:t>13% - </a:t>
            </a:r>
            <a:r>
              <a:rPr lang="en-US" dirty="0"/>
              <a:t>for drug-related crime</a:t>
            </a:r>
          </a:p>
          <a:p>
            <a:r>
              <a:rPr lang="en-US" dirty="0"/>
              <a:t>Since 2008 – increase of drug-related crime by </a:t>
            </a:r>
            <a:r>
              <a:rPr lang="ru-RU" dirty="0"/>
              <a:t>240%</a:t>
            </a:r>
          </a:p>
          <a:p>
            <a:r>
              <a:rPr lang="en-US" dirty="0"/>
              <a:t>LEAD – Law Enforcement Assisted Diversion</a:t>
            </a:r>
            <a:endParaRPr lang="ru-RU" dirty="0"/>
          </a:p>
          <a:p>
            <a:r>
              <a:rPr lang="en-US" dirty="0"/>
              <a:t>LEAD main goal</a:t>
            </a:r>
            <a:r>
              <a:rPr lang="ru-RU" dirty="0"/>
              <a:t> </a:t>
            </a:r>
            <a:r>
              <a:rPr lang="mr-IN" dirty="0"/>
              <a:t>–</a:t>
            </a:r>
            <a:r>
              <a:rPr lang="ru-RU" dirty="0"/>
              <a:t> </a:t>
            </a:r>
            <a:r>
              <a:rPr lang="en-US" dirty="0"/>
              <a:t>to reduce recidivism through the referral to case management instead of prosecution for minor drug-related crime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68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0C6BA-A90B-304F-BE2D-31E8EED6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 RCT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35-BFD5-D34A-8F4D-D03980F15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en-US" dirty="0"/>
              <a:t>October </a:t>
            </a:r>
            <a:r>
              <a:rPr lang="ru-RU" dirty="0"/>
              <a:t>2011 </a:t>
            </a:r>
            <a:r>
              <a:rPr lang="en-US" dirty="0"/>
              <a:t>– July </a:t>
            </a:r>
            <a:r>
              <a:rPr lang="ru-RU" dirty="0"/>
              <a:t>2014</a:t>
            </a:r>
          </a:p>
          <a:p>
            <a:r>
              <a:rPr lang="en-US" dirty="0"/>
              <a:t>Seattle, US</a:t>
            </a:r>
            <a:endParaRPr lang="ru-RU" dirty="0"/>
          </a:p>
          <a:p>
            <a:r>
              <a:rPr lang="ru-RU" dirty="0"/>
              <a:t>203 </a:t>
            </a:r>
            <a:r>
              <a:rPr lang="en-US" dirty="0"/>
              <a:t>persons in the experimental group</a:t>
            </a:r>
            <a:r>
              <a:rPr lang="ru-RU" dirty="0"/>
              <a:t> + 115 </a:t>
            </a:r>
            <a:r>
              <a:rPr lang="en-US" dirty="0"/>
              <a:t>control group</a:t>
            </a:r>
            <a:endParaRPr lang="ru-RU" dirty="0"/>
          </a:p>
          <a:p>
            <a:r>
              <a:rPr lang="en-US" dirty="0"/>
              <a:t>Green and red shifts</a:t>
            </a:r>
            <a:endParaRPr lang="ru-RU" dirty="0"/>
          </a:p>
          <a:p>
            <a:r>
              <a:rPr lang="en-US" dirty="0"/>
              <a:t>Admission criteria: less than 3 gram of drugs or sex work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985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3000-EDCA-E640-BAE8-F7C64CFC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AA7E0-3B67-C847-B74D-B8DBFEA64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Портрет клиента </a:t>
            </a:r>
            <a:r>
              <a:rPr lang="en-US" dirty="0"/>
              <a:t>LEAD:</a:t>
            </a:r>
          </a:p>
          <a:p>
            <a:pPr lvl="1"/>
            <a:r>
              <a:rPr lang="ru-RU" dirty="0"/>
              <a:t>Рецидивизм</a:t>
            </a:r>
          </a:p>
          <a:p>
            <a:pPr lvl="1"/>
            <a:r>
              <a:rPr lang="ru-RU" dirty="0"/>
              <a:t>Бездомность</a:t>
            </a:r>
          </a:p>
          <a:p>
            <a:pPr lvl="1"/>
            <a:r>
              <a:rPr lang="ru-RU" dirty="0"/>
              <a:t>Безработица</a:t>
            </a:r>
          </a:p>
          <a:p>
            <a:pPr lvl="1"/>
            <a:r>
              <a:rPr lang="ru-RU" dirty="0"/>
              <a:t>Отсутствие постоянного дохода</a:t>
            </a:r>
          </a:p>
          <a:p>
            <a:r>
              <a:rPr lang="ru-RU" dirty="0"/>
              <a:t>Основа подхода: взаимодействие между прокуратурой, полицией и социальными работниками</a:t>
            </a:r>
          </a:p>
          <a:p>
            <a:r>
              <a:rPr lang="ru-RU" dirty="0"/>
              <a:t>Этап 1: задержание + первичное интервью</a:t>
            </a:r>
          </a:p>
          <a:p>
            <a:r>
              <a:rPr lang="ru-RU" dirty="0"/>
              <a:t>Этап 2: повторное интервью в течение 30 дней</a:t>
            </a:r>
          </a:p>
          <a:p>
            <a:r>
              <a:rPr lang="ru-RU" dirty="0"/>
              <a:t>Этап 3: работа по плану кейс-менеджмента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16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en-US" dirty="0"/>
              <a:t>56% temporary housing</a:t>
            </a:r>
          </a:p>
          <a:p>
            <a:r>
              <a:rPr lang="en-US" dirty="0"/>
              <a:t>18% permanent houses bills</a:t>
            </a:r>
          </a:p>
          <a:p>
            <a:r>
              <a:rPr lang="en-US" dirty="0"/>
              <a:t>5% food and clothes</a:t>
            </a:r>
          </a:p>
          <a:p>
            <a:r>
              <a:rPr lang="en-US" dirty="0"/>
              <a:t>5% vocation training</a:t>
            </a:r>
          </a:p>
          <a:p>
            <a:r>
              <a:rPr lang="en-US" dirty="0"/>
              <a:t>4% bus tickets</a:t>
            </a:r>
          </a:p>
          <a:p>
            <a:r>
              <a:rPr lang="en-US" dirty="0"/>
              <a:t>1</a:t>
            </a:r>
            <a:r>
              <a:rPr lang="ru-RU" dirty="0"/>
              <a:t>4</a:t>
            </a:r>
            <a:r>
              <a:rPr lang="en-US" dirty="0"/>
              <a:t>% other client needs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5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9330-D8EF-6148-BBE7-67F30567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in the US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B2BD1-421C-0D45-85E3-41C85A441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522" y="1325217"/>
            <a:ext cx="2789582" cy="5252359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en-US" b="1" dirty="0"/>
              <a:t>States implementing LEAD</a:t>
            </a:r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CA</a:t>
            </a:r>
            <a:r>
              <a:rPr lang="en-US" dirty="0"/>
              <a:t> Los Angeles</a:t>
            </a:r>
          </a:p>
          <a:p>
            <a:pPr fontAlgn="base"/>
            <a:r>
              <a:rPr lang="en-US" b="1" dirty="0"/>
              <a:t>CA</a:t>
            </a:r>
            <a:r>
              <a:rPr lang="en-US" dirty="0"/>
              <a:t> San Francisco</a:t>
            </a:r>
          </a:p>
          <a:p>
            <a:pPr fontAlgn="base"/>
            <a:r>
              <a:rPr lang="en-US" b="1" dirty="0"/>
              <a:t>CT</a:t>
            </a:r>
            <a:r>
              <a:rPr lang="en-US" dirty="0"/>
              <a:t> Hartford</a:t>
            </a:r>
          </a:p>
          <a:p>
            <a:pPr fontAlgn="base"/>
            <a:r>
              <a:rPr lang="en-US" b="1" dirty="0"/>
              <a:t>CT</a:t>
            </a:r>
            <a:r>
              <a:rPr lang="en-US" dirty="0"/>
              <a:t> New Haven</a:t>
            </a:r>
          </a:p>
          <a:p>
            <a:pPr fontAlgn="base"/>
            <a:r>
              <a:rPr lang="en-US" b="1" dirty="0"/>
              <a:t>GA</a:t>
            </a:r>
            <a:r>
              <a:rPr lang="en-US" dirty="0"/>
              <a:t> Atlanta*</a:t>
            </a:r>
          </a:p>
          <a:p>
            <a:pPr fontAlgn="base"/>
            <a:r>
              <a:rPr lang="en-US" b="1" dirty="0"/>
              <a:t>MD </a:t>
            </a:r>
            <a:r>
              <a:rPr lang="en-US" dirty="0"/>
              <a:t>Baltimore†</a:t>
            </a:r>
          </a:p>
          <a:p>
            <a:pPr fontAlgn="base"/>
            <a:r>
              <a:rPr lang="en-US" b="1" dirty="0"/>
              <a:t>ME</a:t>
            </a:r>
            <a:r>
              <a:rPr lang="en-US" dirty="0"/>
              <a:t> Bangor</a:t>
            </a:r>
          </a:p>
          <a:p>
            <a:pPr fontAlgn="base"/>
            <a:r>
              <a:rPr lang="en-US" b="1" dirty="0"/>
              <a:t>NC </a:t>
            </a:r>
            <a:r>
              <a:rPr lang="en-US" dirty="0"/>
              <a:t>Fayetteville†</a:t>
            </a:r>
            <a:r>
              <a:rPr lang="en-US" b="1" dirty="0"/>
              <a:t> </a:t>
            </a:r>
            <a:endParaRPr lang="en-US" dirty="0"/>
          </a:p>
          <a:p>
            <a:pPr fontAlgn="base"/>
            <a:r>
              <a:rPr lang="en-US" b="1" dirty="0"/>
              <a:t>NC</a:t>
            </a:r>
            <a:r>
              <a:rPr lang="en-US" dirty="0"/>
              <a:t> Wilmington</a:t>
            </a:r>
          </a:p>
          <a:p>
            <a:pPr fontAlgn="base"/>
            <a:r>
              <a:rPr lang="en-US" b="1" dirty="0"/>
              <a:t>NM </a:t>
            </a:r>
            <a:r>
              <a:rPr lang="en-US" dirty="0"/>
              <a:t>Santa Fe†</a:t>
            </a:r>
          </a:p>
          <a:p>
            <a:pPr fontAlgn="base"/>
            <a:r>
              <a:rPr lang="en-US" b="1" dirty="0"/>
              <a:t>NY </a:t>
            </a:r>
            <a:r>
              <a:rPr lang="en-US" dirty="0"/>
              <a:t>Albany†</a:t>
            </a:r>
          </a:p>
          <a:p>
            <a:pPr fontAlgn="base"/>
            <a:r>
              <a:rPr lang="en-US" b="1" dirty="0"/>
              <a:t>OR</a:t>
            </a:r>
            <a:r>
              <a:rPr lang="en-US" dirty="0"/>
              <a:t> Clackamas County</a:t>
            </a:r>
          </a:p>
          <a:p>
            <a:pPr fontAlgn="base"/>
            <a:r>
              <a:rPr lang="en-US" b="1" dirty="0"/>
              <a:t>OR </a:t>
            </a:r>
            <a:r>
              <a:rPr lang="en-US" dirty="0"/>
              <a:t>Portland†</a:t>
            </a:r>
          </a:p>
          <a:p>
            <a:pPr fontAlgn="base"/>
            <a:r>
              <a:rPr lang="en-US" b="1" dirty="0"/>
              <a:t>WA </a:t>
            </a:r>
            <a:r>
              <a:rPr lang="en-US" dirty="0"/>
              <a:t>Seattle†</a:t>
            </a:r>
          </a:p>
          <a:p>
            <a:pPr fontAlgn="base"/>
            <a:r>
              <a:rPr lang="en-US" b="1" dirty="0"/>
              <a:t>WA</a:t>
            </a:r>
            <a:r>
              <a:rPr lang="en-US" dirty="0"/>
              <a:t> Thurston County</a:t>
            </a:r>
          </a:p>
          <a:p>
            <a:pPr fontAlgn="base"/>
            <a:r>
              <a:rPr lang="en-US" b="1" dirty="0"/>
              <a:t>WV</a:t>
            </a:r>
            <a:r>
              <a:rPr lang="en-US" dirty="0"/>
              <a:t> Charleston</a:t>
            </a:r>
          </a:p>
          <a:p>
            <a:pPr fontAlgn="base"/>
            <a:r>
              <a:rPr lang="en-US" b="1" dirty="0"/>
              <a:t>WV </a:t>
            </a:r>
            <a:r>
              <a:rPr lang="en-US" dirty="0"/>
              <a:t>Huntington</a:t>
            </a:r>
          </a:p>
          <a:p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B6774-849E-524E-982D-4639EFB1C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33" y="1828800"/>
            <a:ext cx="7278689" cy="46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4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D0EB-384F-6E4F-8989-7ECFBA7A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Efficiency and cost-effectiveness data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7FFBD-4C05-A142-B1E6-3DFBE0795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Methodological rigor is rarely achieved – with few exceptions like LEAD’s randomized controlled trial</a:t>
            </a:r>
            <a:r>
              <a:rPr lang="ru-RU" dirty="0"/>
              <a:t> </a:t>
            </a:r>
          </a:p>
          <a:p>
            <a:r>
              <a:rPr lang="en-US" dirty="0"/>
              <a:t>UK</a:t>
            </a:r>
            <a:endParaRPr lang="ru-RU" dirty="0"/>
          </a:p>
          <a:p>
            <a:pPr lvl="1"/>
            <a:r>
              <a:rPr lang="en-US" dirty="0"/>
              <a:t>Brendan J. Collins, Kevin Cuddy,  &amp; Antony P. Martin </a:t>
            </a:r>
            <a:r>
              <a:rPr lang="ru-RU" dirty="0"/>
              <a:t>(2017) </a:t>
            </a:r>
            <a:r>
              <a:rPr lang="en-US" dirty="0"/>
              <a:t>‘Assessing the effectiveness and cost-effectiveness of drug intervention programs: UK case study’. Journal of Addictive Disease</a:t>
            </a:r>
            <a:endParaRPr lang="ru-RU" dirty="0"/>
          </a:p>
          <a:p>
            <a:pPr lvl="1"/>
            <a:r>
              <a:rPr lang="en-US" dirty="0"/>
              <a:t>Showed cost reduction by £668 per case due to the decrease of recidivism, improved life quality and reduction in drug use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962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BBB3A-C99D-C649-907E-0A93CC36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discuss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FF87F-ACC4-7A40-8324-CEF5B9697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Does EHRA support the idea of the promotion of Alternatives to Coercive Sanctions (ACS)?</a:t>
            </a:r>
          </a:p>
          <a:p>
            <a:r>
              <a:rPr lang="en-US" dirty="0"/>
              <a:t>What are EHRA main concerns about ACS?</a:t>
            </a:r>
          </a:p>
          <a:p>
            <a:r>
              <a:rPr lang="en-US" dirty="0"/>
              <a:t>Which specific ACS should we promote?</a:t>
            </a:r>
          </a:p>
          <a:p>
            <a:r>
              <a:rPr lang="en-US" dirty="0"/>
              <a:t>What are the knowledge gaps about ACS in CEECA countries?</a:t>
            </a:r>
          </a:p>
          <a:p>
            <a:r>
              <a:rPr lang="en-US" dirty="0"/>
              <a:t>What kind of ‘push’ from the regional level could help promote ACS on the country level?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67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A033A8-FFB3-7D4E-ACCF-104CB6573B58}"/>
              </a:ext>
            </a:extLst>
          </p:cNvPr>
          <p:cNvSpPr txBox="1">
            <a:spLocks/>
          </p:cNvSpPr>
          <p:nvPr/>
        </p:nvSpPr>
        <p:spPr>
          <a:xfrm>
            <a:off x="1331844" y="10300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Key topics for today</a:t>
            </a:r>
            <a:endParaRPr lang="ru-R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607B18-9D6E-3347-A760-1B16A069EB80}"/>
              </a:ext>
            </a:extLst>
          </p:cNvPr>
          <p:cNvSpPr txBox="1">
            <a:spLocks/>
          </p:cNvSpPr>
          <p:nvPr/>
        </p:nvSpPr>
        <p:spPr>
          <a:xfrm>
            <a:off x="1331844" y="19874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en-US" dirty="0"/>
              <a:t>Alternatives to what?</a:t>
            </a:r>
            <a:endParaRPr lang="ru-RU" dirty="0"/>
          </a:p>
          <a:p>
            <a:r>
              <a:rPr lang="en-US" dirty="0"/>
              <a:t>Portuguese model</a:t>
            </a:r>
          </a:p>
          <a:p>
            <a:r>
              <a:rPr lang="en-US" dirty="0"/>
              <a:t>LEAD</a:t>
            </a:r>
          </a:p>
          <a:p>
            <a:r>
              <a:rPr lang="en-US" dirty="0"/>
              <a:t>Evidence on the effectiveness of ACS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75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EE37-DEF3-9A4A-880C-04F24A2B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Justice and Home Affairs Council: Conclusions on ACS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07C24-4F19-7A47-9AE6-6E489DECD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8 March</a:t>
            </a:r>
            <a:r>
              <a:rPr lang="ru-RU" dirty="0"/>
              <a:t> 2018</a:t>
            </a:r>
          </a:p>
          <a:p>
            <a:r>
              <a:rPr lang="en-US" u="sng" dirty="0">
                <a:hlinkClick r:id="rId2"/>
              </a:rPr>
              <a:t>Council conclusions on alternatives to coercive sanctions for drug using offenders </a:t>
            </a:r>
            <a:endParaRPr lang="en-US" u="sng" dirty="0"/>
          </a:p>
          <a:p>
            <a:r>
              <a:rPr lang="en-US" dirty="0"/>
              <a:t>Alternatives defined</a:t>
            </a:r>
            <a:r>
              <a:rPr lang="ru-RU" dirty="0"/>
              <a:t>: (2) …</a:t>
            </a:r>
            <a:r>
              <a:rPr lang="ru-RU" i="1" dirty="0" err="1"/>
              <a:t>as</a:t>
            </a:r>
            <a:r>
              <a:rPr lang="ru-RU" i="1" dirty="0"/>
              <a:t> </a:t>
            </a:r>
            <a:r>
              <a:rPr lang="ru-RU" i="1" dirty="0" err="1"/>
              <a:t>education</a:t>
            </a:r>
            <a:r>
              <a:rPr lang="ru-RU" i="1" dirty="0"/>
              <a:t>, (</a:t>
            </a:r>
            <a:r>
              <a:rPr lang="ru-RU" i="1" dirty="0" err="1"/>
              <a:t>suspension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sentence</a:t>
            </a:r>
            <a:r>
              <a:rPr lang="ru-RU" i="1" dirty="0"/>
              <a:t> </a:t>
            </a:r>
            <a:r>
              <a:rPr lang="ru-RU" i="1" dirty="0" err="1"/>
              <a:t>with</a:t>
            </a:r>
            <a:r>
              <a:rPr lang="ru-RU" i="1" dirty="0"/>
              <a:t>) </a:t>
            </a:r>
            <a:r>
              <a:rPr lang="ru-RU" i="1" dirty="0" err="1"/>
              <a:t>treatment</a:t>
            </a:r>
            <a:r>
              <a:rPr lang="ru-RU" i="1" dirty="0"/>
              <a:t>, </a:t>
            </a:r>
            <a:r>
              <a:rPr lang="ru-RU" i="1" dirty="0" err="1"/>
              <a:t>suspension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investigation</a:t>
            </a:r>
            <a:r>
              <a:rPr lang="ru-RU" i="1" dirty="0"/>
              <a:t> </a:t>
            </a:r>
            <a:r>
              <a:rPr lang="ru-RU" i="1" dirty="0" err="1"/>
              <a:t>or</a:t>
            </a:r>
            <a:r>
              <a:rPr lang="ru-RU" i="1" dirty="0"/>
              <a:t> </a:t>
            </a:r>
            <a:r>
              <a:rPr lang="ru-RU" i="1" dirty="0" err="1"/>
              <a:t>prosecution</a:t>
            </a:r>
            <a:r>
              <a:rPr lang="ru-RU" i="1" dirty="0"/>
              <a:t>, </a:t>
            </a:r>
            <a:r>
              <a:rPr lang="ru-RU" i="1" dirty="0" err="1"/>
              <a:t>rehabilitation</a:t>
            </a:r>
            <a:r>
              <a:rPr lang="ru-RU" i="1" dirty="0"/>
              <a:t>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recovery</a:t>
            </a:r>
            <a:r>
              <a:rPr lang="ru-RU" i="1" dirty="0"/>
              <a:t>, </a:t>
            </a:r>
            <a:r>
              <a:rPr lang="ru-RU" i="1" dirty="0" err="1"/>
              <a:t>aftercare</a:t>
            </a:r>
            <a:r>
              <a:rPr lang="ru-RU" i="1" dirty="0"/>
              <a:t>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social</a:t>
            </a:r>
            <a:r>
              <a:rPr lang="ru-RU" i="1" dirty="0"/>
              <a:t> </a:t>
            </a:r>
            <a:r>
              <a:rPr lang="ru-RU" i="1" dirty="0" err="1"/>
              <a:t>reintegration</a:t>
            </a:r>
            <a:r>
              <a:rPr lang="ru-RU" dirty="0"/>
              <a:t> </a:t>
            </a:r>
          </a:p>
          <a:p>
            <a:r>
              <a:rPr lang="en-US" dirty="0"/>
              <a:t>Not just possession of drugs, but also theft and other drug-related crime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18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A9CD-AF75-F745-97EC-DFF58321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Kyrgyzstan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BDC96-1214-F949-9202-144197DF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en-US" dirty="0"/>
              <a:t>Fine for 1g heroin or 3 g hashish possession</a:t>
            </a:r>
            <a:r>
              <a:rPr lang="ru-RU" dirty="0"/>
              <a:t>: 250 </a:t>
            </a:r>
            <a:r>
              <a:rPr lang="en-US" dirty="0"/>
              <a:t>euro</a:t>
            </a:r>
            <a:r>
              <a:rPr lang="ru-RU" dirty="0"/>
              <a:t> (18</a:t>
            </a:r>
            <a:r>
              <a:rPr lang="en-US" dirty="0"/>
              <a:t>minimal monthly wages</a:t>
            </a:r>
            <a:r>
              <a:rPr lang="ru-RU" dirty="0"/>
              <a:t>)</a:t>
            </a:r>
          </a:p>
          <a:p>
            <a:r>
              <a:rPr lang="en-US" dirty="0"/>
              <a:t>Possession of higher quantities with no intend to sell </a:t>
            </a:r>
            <a:r>
              <a:rPr lang="ru-RU" dirty="0"/>
              <a:t>– 500 </a:t>
            </a:r>
            <a:r>
              <a:rPr lang="en-US" dirty="0"/>
              <a:t>euro</a:t>
            </a:r>
            <a:endParaRPr lang="ru-RU" dirty="0"/>
          </a:p>
          <a:p>
            <a:r>
              <a:rPr lang="en-US" dirty="0"/>
              <a:t>New code</a:t>
            </a:r>
            <a:r>
              <a:rPr lang="ru-RU" dirty="0"/>
              <a:t>: </a:t>
            </a:r>
            <a:r>
              <a:rPr lang="en-US" dirty="0"/>
              <a:t>fines for the possession in small quantities - </a:t>
            </a:r>
            <a:r>
              <a:rPr lang="ru-RU" dirty="0"/>
              <a:t>650 </a:t>
            </a:r>
            <a:r>
              <a:rPr lang="en-US" dirty="0"/>
              <a:t>euro</a:t>
            </a:r>
            <a:r>
              <a:rPr lang="ru-RU" dirty="0"/>
              <a:t>, </a:t>
            </a:r>
            <a:r>
              <a:rPr lang="en-US" dirty="0"/>
              <a:t>higher quantities</a:t>
            </a:r>
            <a:r>
              <a:rPr lang="ru-RU" dirty="0"/>
              <a:t> – 3250 </a:t>
            </a:r>
            <a:r>
              <a:rPr lang="en-US" dirty="0"/>
              <a:t>euro</a:t>
            </a:r>
            <a:endParaRPr lang="ru-RU" dirty="0"/>
          </a:p>
          <a:p>
            <a:r>
              <a:rPr lang="en-US" dirty="0"/>
              <a:t>New code </a:t>
            </a:r>
            <a:r>
              <a:rPr lang="ru-RU" dirty="0"/>
              <a:t>: </a:t>
            </a:r>
            <a:r>
              <a:rPr lang="en-US" dirty="0"/>
              <a:t>no ‘criminal record’, probation, rehabilitation</a:t>
            </a:r>
            <a:endParaRPr lang="ru-RU" dirty="0"/>
          </a:p>
          <a:p>
            <a:r>
              <a:rPr lang="en-US" dirty="0"/>
              <a:t>No rehabilitation free of charge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02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BB7229-DAD0-1448-A7D7-F1CE8AAF3507}"/>
              </a:ext>
            </a:extLst>
          </p:cNvPr>
          <p:cNvSpPr txBox="1">
            <a:spLocks/>
          </p:cNvSpPr>
          <p:nvPr/>
        </p:nvSpPr>
        <p:spPr>
          <a:xfrm>
            <a:off x="434009" y="1522344"/>
            <a:ext cx="3733800" cy="358139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b="1" dirty="0"/>
              <a:t>What is ‘punishment’?</a:t>
            </a:r>
          </a:p>
          <a:p>
            <a:pPr marL="0" indent="0">
              <a:buFont typeface="Wingdings 3" charset="2"/>
              <a:buNone/>
            </a:pPr>
            <a:endParaRPr lang="ru-RU" sz="1600" dirty="0"/>
          </a:p>
          <a:p>
            <a:r>
              <a:rPr lang="en-US" sz="1600" dirty="0"/>
              <a:t>Punishment is ‘the intentional infliction of pain or of something unpleasant’ (by an authority, for breaking rules) — a measure with a retributive aim. (EMCDDA 2015)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2704AE-64D8-3D4F-849A-82A7DEFD7E2F}"/>
              </a:ext>
            </a:extLst>
          </p:cNvPr>
          <p:cNvSpPr txBox="1">
            <a:spLocks/>
          </p:cNvSpPr>
          <p:nvPr/>
        </p:nvSpPr>
        <p:spPr>
          <a:xfrm>
            <a:off x="5105400" y="2170043"/>
            <a:ext cx="4419600" cy="2286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/>
              <a:t>What are “alternatives”</a:t>
            </a:r>
            <a:r>
              <a:rPr lang="ru-RU" sz="1600" b="1" dirty="0"/>
              <a:t>?</a:t>
            </a:r>
            <a:endParaRPr lang="en-US" sz="1600" b="1" dirty="0"/>
          </a:p>
          <a:p>
            <a:pPr marL="0" indent="0">
              <a:buFont typeface="Arial" pitchFamily="34" charset="0"/>
              <a:buNone/>
            </a:pPr>
            <a:endParaRPr lang="ru-RU" sz="1600" b="1" dirty="0"/>
          </a:p>
          <a:p>
            <a:r>
              <a:rPr lang="en-US" sz="1600" dirty="0"/>
              <a:t>Measures aimed to provide social, medical or psychological support to prevent the occurrence of the unwanted behavior in future</a:t>
            </a:r>
            <a:endParaRPr lang="ru-RU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2D6167-BD3C-424B-9DFF-50E7E980D7D0}"/>
              </a:ext>
            </a:extLst>
          </p:cNvPr>
          <p:cNvSpPr txBox="1">
            <a:spLocks/>
          </p:cNvSpPr>
          <p:nvPr/>
        </p:nvSpPr>
        <p:spPr>
          <a:xfrm>
            <a:off x="3919330" y="4819221"/>
            <a:ext cx="5791200" cy="1295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Decriminalization doesn’t always lead to the application of alternative sanction</a:t>
            </a:r>
          </a:p>
          <a:p>
            <a:r>
              <a:rPr lang="en-US" sz="1600" dirty="0"/>
              <a:t>Application of alternative sanction is possible without decriminalization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2715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BB1076-82A2-9247-B90C-7C32ED433FAD}"/>
              </a:ext>
            </a:extLst>
          </p:cNvPr>
          <p:cNvSpPr txBox="1">
            <a:spLocks/>
          </p:cNvSpPr>
          <p:nvPr/>
        </p:nvSpPr>
        <p:spPr>
          <a:xfrm>
            <a:off x="795131" y="1727616"/>
            <a:ext cx="3276600" cy="3581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PUNISHMENT</a:t>
            </a:r>
            <a:endParaRPr lang="ru-RU" dirty="0"/>
          </a:p>
          <a:p>
            <a:r>
              <a:rPr lang="en-US" dirty="0"/>
              <a:t>Mandatory treatment</a:t>
            </a:r>
            <a:r>
              <a:rPr lang="ru-RU" dirty="0"/>
              <a:t> </a:t>
            </a:r>
            <a:endParaRPr lang="en-US" dirty="0"/>
          </a:p>
          <a:p>
            <a:r>
              <a:rPr lang="en-US" dirty="0"/>
              <a:t>Prison-based treatment</a:t>
            </a:r>
            <a:endParaRPr lang="ru-RU" dirty="0"/>
          </a:p>
          <a:p>
            <a:r>
              <a:rPr lang="en-US" dirty="0"/>
              <a:t>Probation</a:t>
            </a:r>
            <a:endParaRPr lang="ru-RU" dirty="0"/>
          </a:p>
          <a:p>
            <a:r>
              <a:rPr lang="en-US" dirty="0"/>
              <a:t>Fines</a:t>
            </a:r>
          </a:p>
          <a:p>
            <a:r>
              <a:rPr lang="en-US" dirty="0"/>
              <a:t>Disciplinary works</a:t>
            </a:r>
            <a:endParaRPr lang="ru-RU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922E8E-471E-C344-B196-1662533E3B89}"/>
              </a:ext>
            </a:extLst>
          </p:cNvPr>
          <p:cNvSpPr txBox="1">
            <a:spLocks/>
          </p:cNvSpPr>
          <p:nvPr/>
        </p:nvSpPr>
        <p:spPr>
          <a:xfrm>
            <a:off x="795131" y="356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Alternatives or not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8CD032-44AB-034E-B562-D6461B012A20}"/>
              </a:ext>
            </a:extLst>
          </p:cNvPr>
          <p:cNvSpPr txBox="1">
            <a:spLocks/>
          </p:cNvSpPr>
          <p:nvPr/>
        </p:nvSpPr>
        <p:spPr>
          <a:xfrm>
            <a:off x="4681330" y="1651416"/>
            <a:ext cx="4190999" cy="3581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ALTERNATIVES</a:t>
            </a:r>
            <a:endParaRPr lang="ru-RU" sz="2200" dirty="0"/>
          </a:p>
          <a:p>
            <a:r>
              <a:rPr lang="en-US" sz="2200" dirty="0"/>
              <a:t>Diversion from arrest</a:t>
            </a:r>
          </a:p>
          <a:p>
            <a:r>
              <a:rPr lang="en-US" sz="2200" dirty="0"/>
              <a:t>Brief intervention</a:t>
            </a:r>
          </a:p>
          <a:p>
            <a:r>
              <a:rPr lang="en-US" sz="2200" dirty="0"/>
              <a:t>Referral to treatment</a:t>
            </a:r>
          </a:p>
          <a:p>
            <a:r>
              <a:rPr lang="en-US" sz="2200" dirty="0"/>
              <a:t>Social support</a:t>
            </a:r>
          </a:p>
        </p:txBody>
      </p:sp>
    </p:spTree>
    <p:extLst>
      <p:ext uri="{BB962C8B-B14F-4D97-AF65-F5344CB8AC3E}">
        <p14:creationId xmlns:p14="http://schemas.microsoft.com/office/powerpoint/2010/main" val="74667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378B-9589-604D-8D2F-509CA9A3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Portugal</a:t>
            </a:r>
            <a:r>
              <a:rPr lang="ru-RU" dirty="0"/>
              <a:t>: </a:t>
            </a:r>
            <a:r>
              <a:rPr lang="en-US" dirty="0"/>
              <a:t>the context of the reform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D99EB-8D4D-1641-B236-F712384B2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Conservative politics</a:t>
            </a:r>
            <a:endParaRPr lang="ru-RU" dirty="0"/>
          </a:p>
          <a:p>
            <a:r>
              <a:rPr lang="en-US" dirty="0"/>
              <a:t>Catholic values</a:t>
            </a:r>
            <a:endParaRPr lang="ru-RU" dirty="0"/>
          </a:p>
          <a:p>
            <a:r>
              <a:rPr lang="en-US" dirty="0"/>
              <a:t>Young democracy </a:t>
            </a:r>
            <a:r>
              <a:rPr lang="ru-RU" dirty="0"/>
              <a:t>(</a:t>
            </a:r>
            <a:r>
              <a:rPr lang="en-US" dirty="0"/>
              <a:t>fall of </a:t>
            </a:r>
            <a:r>
              <a:rPr lang="ru-RU" dirty="0"/>
              <a:t> </a:t>
            </a:r>
            <a:r>
              <a:rPr lang="en-US" dirty="0"/>
              <a:t>Antonia Salazar regime in </a:t>
            </a:r>
            <a:r>
              <a:rPr lang="ru-RU" dirty="0"/>
              <a:t>1974)</a:t>
            </a:r>
          </a:p>
          <a:p>
            <a:r>
              <a:rPr lang="en-US" dirty="0"/>
              <a:t>Rapid increase of drug use in late </a:t>
            </a:r>
            <a:r>
              <a:rPr lang="ru-RU" dirty="0"/>
              <a:t>70</a:t>
            </a:r>
            <a:r>
              <a:rPr lang="en-US" dirty="0"/>
              <a:t>s</a:t>
            </a:r>
            <a:endParaRPr lang="ru-RU" dirty="0"/>
          </a:p>
          <a:p>
            <a:r>
              <a:rPr lang="en-US" dirty="0"/>
              <a:t>Drugs were a public opinion priority</a:t>
            </a:r>
            <a:endParaRPr lang="ru-RU" dirty="0"/>
          </a:p>
          <a:p>
            <a:endParaRPr lang="ru-RU" dirty="0"/>
          </a:p>
          <a:p>
            <a:r>
              <a:rPr lang="en-US" b="1" dirty="0">
                <a:solidFill>
                  <a:schemeClr val="accent1"/>
                </a:solidFill>
              </a:rPr>
              <a:t>Research pf</a:t>
            </a:r>
            <a:r>
              <a:rPr lang="ru-RU" b="1" dirty="0">
                <a:solidFill>
                  <a:schemeClr val="accent1"/>
                </a:solidFill>
              </a:rPr>
              <a:t> 2001</a:t>
            </a:r>
            <a:r>
              <a:rPr lang="ru-RU" dirty="0"/>
              <a:t>: </a:t>
            </a:r>
            <a:r>
              <a:rPr lang="en-US" dirty="0"/>
              <a:t>Portugal had the lowest drug use prevalence in Europe, but 0.7% population used heroin in lifetime (highest for Europe in the UK</a:t>
            </a:r>
            <a:r>
              <a:rPr lang="ru-RU" dirty="0"/>
              <a:t>, </a:t>
            </a:r>
            <a:r>
              <a:rPr lang="en-US" dirty="0"/>
              <a:t>1 %</a:t>
            </a:r>
            <a:r>
              <a:rPr lang="en-US" dirty="0">
                <a:sym typeface="Wingdings" pitchFamily="2" charset="2"/>
              </a:rPr>
              <a:t>).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29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BD19-75DC-0244-A08C-E660FDFA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is it </a:t>
            </a:r>
            <a:r>
              <a:rPr lang="ru-RU" dirty="0"/>
              <a:t>«</a:t>
            </a:r>
            <a:r>
              <a:rPr lang="en-US" dirty="0"/>
              <a:t>for personal use»</a:t>
            </a:r>
            <a:r>
              <a:rPr lang="ru-RU" dirty="0"/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B1A94C-59ED-7449-BC72-CB7A633D4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10</a:t>
            </a:r>
            <a:r>
              <a:rPr lang="en-US" dirty="0"/>
              <a:t> days supply</a:t>
            </a:r>
            <a:endParaRPr lang="ru-RU" dirty="0"/>
          </a:p>
          <a:p>
            <a:endParaRPr lang="ru-RU" dirty="0"/>
          </a:p>
          <a:p>
            <a:r>
              <a:rPr lang="ru-RU" dirty="0"/>
              <a:t>25 </a:t>
            </a:r>
            <a:r>
              <a:rPr lang="en-US" dirty="0"/>
              <a:t>g marihuana</a:t>
            </a:r>
            <a:endParaRPr lang="ru-RU" dirty="0"/>
          </a:p>
          <a:p>
            <a:r>
              <a:rPr lang="ru-RU" dirty="0"/>
              <a:t>5 </a:t>
            </a:r>
            <a:r>
              <a:rPr lang="en-US" dirty="0"/>
              <a:t>g hashish</a:t>
            </a:r>
            <a:endParaRPr lang="ru-RU" dirty="0"/>
          </a:p>
          <a:p>
            <a:r>
              <a:rPr lang="ru-RU" dirty="0"/>
              <a:t>2 </a:t>
            </a:r>
            <a:r>
              <a:rPr lang="en-US" dirty="0"/>
              <a:t>g cocaine</a:t>
            </a:r>
            <a:endParaRPr lang="ru-RU" dirty="0"/>
          </a:p>
          <a:p>
            <a:r>
              <a:rPr lang="ru-RU" dirty="0"/>
              <a:t>1 </a:t>
            </a:r>
            <a:r>
              <a:rPr lang="en-US" dirty="0"/>
              <a:t>g heroin</a:t>
            </a:r>
            <a:endParaRPr lang="ru-RU" dirty="0"/>
          </a:p>
          <a:p>
            <a:endParaRPr lang="ru-RU" dirty="0"/>
          </a:p>
          <a:p>
            <a:r>
              <a:rPr lang="en-US" dirty="0"/>
              <a:t>For personal use only</a:t>
            </a:r>
            <a:endParaRPr lang="ru-RU" dirty="0"/>
          </a:p>
          <a:p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41F8C-664A-6849-825C-47F54A0AB3D0}"/>
              </a:ext>
            </a:extLst>
          </p:cNvPr>
          <p:cNvSpPr/>
          <p:nvPr/>
        </p:nvSpPr>
        <p:spPr>
          <a:xfrm>
            <a:off x="5348472" y="2497531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i="1" dirty="0"/>
              <a:t>Estonia</a:t>
            </a:r>
          </a:p>
          <a:p>
            <a:pPr algn="ctr"/>
            <a:endParaRPr lang="ru-RU" sz="1400" dirty="0"/>
          </a:p>
          <a:p>
            <a:r>
              <a:rPr lang="ru-RU" sz="1400" i="1" dirty="0"/>
              <a:t>«</a:t>
            </a:r>
            <a:r>
              <a:rPr lang="en-US" sz="1400" i="1" dirty="0"/>
              <a:t>Needed to intoxicate 10 persons</a:t>
            </a:r>
            <a:r>
              <a:rPr lang="ru-RU" sz="1400" i="1" dirty="0"/>
              <a:t>»</a:t>
            </a:r>
            <a:endParaRPr lang="en-US" sz="1400" i="1" dirty="0"/>
          </a:p>
          <a:p>
            <a:endParaRPr lang="ru-RU" sz="1400" dirty="0"/>
          </a:p>
          <a:p>
            <a:r>
              <a:rPr lang="en-US" sz="1400" dirty="0"/>
              <a:t>Disproportionate effect on </a:t>
            </a:r>
            <a:r>
              <a:rPr lang="en-US" sz="1400" dirty="0" err="1"/>
              <a:t>phentanyl</a:t>
            </a:r>
            <a:r>
              <a:rPr lang="en-US" sz="1400" dirty="0"/>
              <a:t> users</a:t>
            </a:r>
            <a:endParaRPr lang="ru-RU" sz="1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841AE4-0C75-224F-86B8-E1F959D4E446}"/>
              </a:ext>
            </a:extLst>
          </p:cNvPr>
          <p:cNvSpPr/>
          <p:nvPr/>
        </p:nvSpPr>
        <p:spPr>
          <a:xfrm>
            <a:off x="4791880" y="2297859"/>
            <a:ext cx="6533322" cy="1770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5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E54E-906A-4B40-8AFF-D4FF6940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F358-59DB-0F4B-872E-3FC540F8D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4804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 the point of arrest, the police</a:t>
            </a:r>
            <a:r>
              <a:rPr lang="ru-RU" dirty="0"/>
              <a:t>:</a:t>
            </a:r>
          </a:p>
          <a:p>
            <a:pPr lvl="1"/>
            <a:r>
              <a:rPr lang="en-US" dirty="0"/>
              <a:t>Records data</a:t>
            </a:r>
            <a:endParaRPr lang="ru-RU" dirty="0"/>
          </a:p>
          <a:p>
            <a:pPr lvl="1"/>
            <a:r>
              <a:rPr lang="en-US" dirty="0"/>
              <a:t>Confiscate drugs</a:t>
            </a:r>
            <a:endParaRPr lang="ru-RU" dirty="0"/>
          </a:p>
          <a:p>
            <a:pPr lvl="1"/>
            <a:r>
              <a:rPr lang="en-US" dirty="0"/>
              <a:t>Lets the person free under the condition to come to the Persuasion Commission</a:t>
            </a:r>
            <a:endParaRPr lang="ru-RU" dirty="0"/>
          </a:p>
          <a:p>
            <a:pPr lvl="1"/>
            <a:r>
              <a:rPr lang="en-US" dirty="0"/>
              <a:t>Can take the person to police station to check the identity, but no case is filed</a:t>
            </a:r>
          </a:p>
          <a:p>
            <a:r>
              <a:rPr lang="en-US" dirty="0"/>
              <a:t>In the person hasn’t come to the Persuasion Commission, administrative sanctions can be applied</a:t>
            </a:r>
            <a:r>
              <a:rPr lang="ru-RU" dirty="0"/>
              <a:t>:</a:t>
            </a:r>
          </a:p>
          <a:p>
            <a:pPr lvl="1"/>
            <a:r>
              <a:rPr lang="en-US" dirty="0"/>
              <a:t>Fine</a:t>
            </a:r>
            <a:endParaRPr lang="ru-RU" dirty="0"/>
          </a:p>
          <a:p>
            <a:pPr lvl="1"/>
            <a:r>
              <a:rPr lang="en-US" dirty="0"/>
              <a:t>Withdrawal of drive license</a:t>
            </a:r>
          </a:p>
          <a:p>
            <a:pPr lvl="1"/>
            <a:r>
              <a:rPr lang="en-US" dirty="0"/>
              <a:t>Disciplinary works</a:t>
            </a:r>
            <a:endParaRPr lang="ru-RU" dirty="0"/>
          </a:p>
          <a:p>
            <a:pPr lvl="1"/>
            <a:r>
              <a:rPr lang="en-US" dirty="0"/>
              <a:t>Restriction to be present at certain places</a:t>
            </a:r>
          </a:p>
          <a:p>
            <a:pPr lvl="1"/>
            <a:r>
              <a:rPr lang="en-US" dirty="0"/>
              <a:t>Etc.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571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4162</TotalTime>
  <Words>864</Words>
  <Application>Microsoft Office PowerPoint</Application>
  <PresentationFormat>Widescreen</PresentationFormat>
  <Paragraphs>156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Mangal</vt:lpstr>
      <vt:lpstr>Wingdings</vt:lpstr>
      <vt:lpstr>Wingdings 3</vt:lpstr>
      <vt:lpstr>Ион</vt:lpstr>
      <vt:lpstr>Alternatives to Coercive Sanctions (ACS)</vt:lpstr>
      <vt:lpstr>PowerPoint Presentation</vt:lpstr>
      <vt:lpstr>EU Justice and Home Affairs Council: Conclusions on ACS</vt:lpstr>
      <vt:lpstr>Kyrgyzstan</vt:lpstr>
      <vt:lpstr>PowerPoint Presentation</vt:lpstr>
      <vt:lpstr>PowerPoint Presentation</vt:lpstr>
      <vt:lpstr>Portugal: the context of the reform</vt:lpstr>
      <vt:lpstr>How much is it «for personal use»?</vt:lpstr>
      <vt:lpstr>How does it work?</vt:lpstr>
      <vt:lpstr>Persuasion Commission</vt:lpstr>
      <vt:lpstr>Results</vt:lpstr>
      <vt:lpstr>Results</vt:lpstr>
      <vt:lpstr>LEAD (USA)</vt:lpstr>
      <vt:lpstr>LEAD RCT</vt:lpstr>
      <vt:lpstr>How does it work?</vt:lpstr>
      <vt:lpstr>LEAD costs</vt:lpstr>
      <vt:lpstr>LEAD in the US</vt:lpstr>
      <vt:lpstr>Efficiency and cost-effectiveness data</vt:lpstr>
      <vt:lpstr>Questions to discuss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Eliza Kurcevic</cp:lastModifiedBy>
  <cp:revision>160</cp:revision>
  <dcterms:created xsi:type="dcterms:W3CDTF">2018-02-02T11:53:26Z</dcterms:created>
  <dcterms:modified xsi:type="dcterms:W3CDTF">2018-07-18T10:40:13Z</dcterms:modified>
</cp:coreProperties>
</file>